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28"/>
  </p:notesMasterIdLst>
  <p:sldIdLst>
    <p:sldId id="277" r:id="rId3"/>
    <p:sldId id="260" r:id="rId4"/>
    <p:sldId id="263" r:id="rId5"/>
    <p:sldId id="264" r:id="rId6"/>
    <p:sldId id="265" r:id="rId7"/>
    <p:sldId id="268" r:id="rId8"/>
    <p:sldId id="269" r:id="rId9"/>
    <p:sldId id="270" r:id="rId10"/>
    <p:sldId id="308" r:id="rId11"/>
    <p:sldId id="345" r:id="rId12"/>
    <p:sldId id="355" r:id="rId13"/>
    <p:sldId id="353" r:id="rId14"/>
    <p:sldId id="346" r:id="rId15"/>
    <p:sldId id="347" r:id="rId16"/>
    <p:sldId id="348" r:id="rId17"/>
    <p:sldId id="349" r:id="rId18"/>
    <p:sldId id="350" r:id="rId19"/>
    <p:sldId id="351" r:id="rId20"/>
    <p:sldId id="352" r:id="rId21"/>
    <p:sldId id="354" r:id="rId22"/>
    <p:sldId id="298" r:id="rId23"/>
    <p:sldId id="313" r:id="rId24"/>
    <p:sldId id="304" r:id="rId25"/>
    <p:sldId id="323" r:id="rId26"/>
    <p:sldId id="30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et Kampasi" initials="JK" lastIdx="1" clrIdx="0">
    <p:extLst>
      <p:ext uri="{19B8F6BF-5375-455C-9EA6-DF929625EA0E}">
        <p15:presenceInfo xmlns:p15="http://schemas.microsoft.com/office/powerpoint/2012/main" userId="Juliet Kampas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AAE21"/>
    <a:srgbClr val="FF4F56"/>
    <a:srgbClr val="692D95"/>
    <a:srgbClr val="8CE084"/>
    <a:srgbClr val="FFD621"/>
    <a:srgbClr val="9F5FCF"/>
    <a:srgbClr val="2CB1BE"/>
    <a:srgbClr val="FDD6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343" autoAdjust="0"/>
    <p:restoredTop sz="80585" autoAdjust="0"/>
  </p:normalViewPr>
  <p:slideViewPr>
    <p:cSldViewPr snapToGrid="0">
      <p:cViewPr varScale="1">
        <p:scale>
          <a:sx n="69" d="100"/>
          <a:sy n="69" d="100"/>
        </p:scale>
        <p:origin x="81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If you are planning to change your job, this is because:</c:v>
                </c:pt>
              </c:strCache>
            </c:strRef>
          </c:tx>
          <c:spPr>
            <a:solidFill>
              <a:srgbClr val="8CE084"/>
            </a:solidFill>
            <a:ln>
              <a:solidFill>
                <a:srgbClr val="8CE084"/>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cto Light" panose="02000503060000020004" pitchFamily="50"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 want to get promoted</c:v>
                </c:pt>
                <c:pt idx="1">
                  <c:v>You have been there too long and need a change</c:v>
                </c:pt>
                <c:pt idx="2">
                  <c:v>You are undervalued by your manager</c:v>
                </c:pt>
                <c:pt idx="3">
                  <c:v>You are making no progress</c:v>
                </c:pt>
              </c:strCache>
            </c:strRef>
          </c:cat>
          <c:val>
            <c:numRef>
              <c:f>Sheet1!$B$2:$B$5</c:f>
              <c:numCache>
                <c:formatCode>0%</c:formatCode>
                <c:ptCount val="4"/>
                <c:pt idx="0">
                  <c:v>0.45197044334975367</c:v>
                </c:pt>
                <c:pt idx="1">
                  <c:v>0.28694581280788178</c:v>
                </c:pt>
                <c:pt idx="2">
                  <c:v>0.28201970443349755</c:v>
                </c:pt>
                <c:pt idx="3">
                  <c:v>0.27216748768472904</c:v>
                </c:pt>
              </c:numCache>
            </c:numRef>
          </c:val>
          <c:extLst>
            <c:ext xmlns:c16="http://schemas.microsoft.com/office/drawing/2014/chart" uri="{C3380CC4-5D6E-409C-BE32-E72D297353CC}">
              <c16:uniqueId val="{00000000-B27B-4F35-8516-7B0A67BFD54D}"/>
            </c:ext>
          </c:extLst>
        </c:ser>
        <c:dLbls>
          <c:dLblPos val="outEnd"/>
          <c:showLegendKey val="0"/>
          <c:showVal val="1"/>
          <c:showCatName val="0"/>
          <c:showSerName val="0"/>
          <c:showPercent val="0"/>
          <c:showBubbleSize val="0"/>
        </c:dLbls>
        <c:gapWidth val="182"/>
        <c:axId val="662286592"/>
        <c:axId val="662286264"/>
      </c:barChart>
      <c:catAx>
        <c:axId val="6622865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Acto Medium" panose="02000603060000020004" pitchFamily="50" charset="0"/>
                <a:ea typeface="+mn-ea"/>
                <a:cs typeface="+mn-cs"/>
              </a:defRPr>
            </a:pPr>
            <a:endParaRPr lang="en-US"/>
          </a:p>
        </c:txPr>
        <c:crossAx val="662286264"/>
        <c:crosses val="autoZero"/>
        <c:auto val="1"/>
        <c:lblAlgn val="ctr"/>
        <c:lblOffset val="100"/>
        <c:noMultiLvlLbl val="0"/>
      </c:catAx>
      <c:valAx>
        <c:axId val="662286264"/>
        <c:scaling>
          <c:orientation val="minMax"/>
        </c:scaling>
        <c:delete val="0"/>
        <c:axPos val="t"/>
        <c:majorGridlines>
          <c:spPr>
            <a:ln w="9525" cap="flat" cmpd="sng" algn="ctr">
              <a:solidFill>
                <a:srgbClr val="9F5FCF"/>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Acto Bold" panose="02000503060000020004" pitchFamily="50" charset="0"/>
                <a:ea typeface="+mn-ea"/>
                <a:cs typeface="+mn-cs"/>
              </a:defRPr>
            </a:pPr>
            <a:endParaRPr lang="en-US"/>
          </a:p>
        </c:txPr>
        <c:crossAx val="6622865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8CE08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cto Light" panose="02000503060000020004" pitchFamily="50"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 were paid more</c:v>
                </c:pt>
                <c:pt idx="1">
                  <c:v>You were promoted</c:v>
                </c:pt>
                <c:pt idx="2">
                  <c:v>You felt more involved in the bigger picture</c:v>
                </c:pt>
              </c:strCache>
            </c:strRef>
          </c:cat>
          <c:val>
            <c:numRef>
              <c:f>Sheet1!$B$2:$B$4</c:f>
              <c:numCache>
                <c:formatCode>0%</c:formatCode>
                <c:ptCount val="3"/>
                <c:pt idx="0">
                  <c:v>0.13851761846901581</c:v>
                </c:pt>
                <c:pt idx="1">
                  <c:v>0.12515188335358446</c:v>
                </c:pt>
                <c:pt idx="2">
                  <c:v>0.11786148238153099</c:v>
                </c:pt>
              </c:numCache>
            </c:numRef>
          </c:val>
          <c:extLst>
            <c:ext xmlns:c16="http://schemas.microsoft.com/office/drawing/2014/chart" uri="{C3380CC4-5D6E-409C-BE32-E72D297353CC}">
              <c16:uniqueId val="{00000000-C32C-441F-BBBC-E0A2F465975E}"/>
            </c:ext>
          </c:extLst>
        </c:ser>
        <c:dLbls>
          <c:dLblPos val="outEnd"/>
          <c:showLegendKey val="0"/>
          <c:showVal val="1"/>
          <c:showCatName val="0"/>
          <c:showSerName val="0"/>
          <c:showPercent val="0"/>
          <c:showBubbleSize val="0"/>
        </c:dLbls>
        <c:gapWidth val="182"/>
        <c:axId val="667635984"/>
        <c:axId val="667636312"/>
      </c:barChart>
      <c:catAx>
        <c:axId val="66763598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Acto Medium" panose="02000603060000020004" pitchFamily="50" charset="0"/>
                <a:ea typeface="+mn-ea"/>
                <a:cs typeface="+mn-cs"/>
              </a:defRPr>
            </a:pPr>
            <a:endParaRPr lang="en-US"/>
          </a:p>
        </c:txPr>
        <c:crossAx val="667636312"/>
        <c:crosses val="autoZero"/>
        <c:auto val="1"/>
        <c:lblAlgn val="ctr"/>
        <c:lblOffset val="100"/>
        <c:noMultiLvlLbl val="0"/>
      </c:catAx>
      <c:valAx>
        <c:axId val="667636312"/>
        <c:scaling>
          <c:orientation val="minMax"/>
        </c:scaling>
        <c:delete val="0"/>
        <c:axPos val="t"/>
        <c:majorGridlines>
          <c:spPr>
            <a:ln w="9525" cap="flat" cmpd="sng" algn="ctr">
              <a:solidFill>
                <a:srgbClr val="9F5FCF"/>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Acto Bold" panose="02000503060000020004" pitchFamily="50" charset="0"/>
                <a:ea typeface="+mn-ea"/>
                <a:cs typeface="+mn-cs"/>
              </a:defRPr>
            </a:pPr>
            <a:endParaRPr lang="en-US"/>
          </a:p>
        </c:txPr>
        <c:crossAx val="6676359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rgbClr val="FF4F56"/>
              </a:solidFill>
              <a:ln w="19050">
                <a:solidFill>
                  <a:schemeClr val="lt1"/>
                </a:solidFill>
              </a:ln>
              <a:effectLst/>
            </c:spPr>
            <c:extLst>
              <c:ext xmlns:c16="http://schemas.microsoft.com/office/drawing/2014/chart" uri="{C3380CC4-5D6E-409C-BE32-E72D297353CC}">
                <c16:uniqueId val="{00000001-15A0-4ED0-86A4-6BBE77413833}"/>
              </c:ext>
            </c:extLst>
          </c:dPt>
          <c:dPt>
            <c:idx val="1"/>
            <c:bubble3D val="0"/>
            <c:spPr>
              <a:solidFill>
                <a:srgbClr val="FFD621"/>
              </a:solidFill>
              <a:ln w="19050">
                <a:solidFill>
                  <a:schemeClr val="lt1"/>
                </a:solidFill>
              </a:ln>
              <a:effectLst/>
            </c:spPr>
            <c:extLst>
              <c:ext xmlns:c16="http://schemas.microsoft.com/office/drawing/2014/chart" uri="{C3380CC4-5D6E-409C-BE32-E72D297353CC}">
                <c16:uniqueId val="{00000002-15A0-4ED0-86A4-6BBE7741383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E05-4F05-B842-9A8D49F0D15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E05-4F05-B842-9A8D49F0D151}"/>
              </c:ext>
            </c:extLst>
          </c:dPt>
          <c:cat>
            <c:strRef>
              <c:f>Sheet1!$A$2:$A$5</c:f>
              <c:strCache>
                <c:ptCount val="2"/>
                <c:pt idx="0">
                  <c:v>Female</c:v>
                </c:pt>
                <c:pt idx="1">
                  <c:v>Male</c:v>
                </c:pt>
              </c:strCache>
            </c:strRef>
          </c:cat>
          <c:val>
            <c:numRef>
              <c:f>Sheet1!$B$2:$B$5</c:f>
              <c:numCache>
                <c:formatCode>0%</c:formatCode>
                <c:ptCount val="4"/>
                <c:pt idx="0">
                  <c:v>0.6</c:v>
                </c:pt>
                <c:pt idx="1">
                  <c:v>0.36</c:v>
                </c:pt>
              </c:numCache>
            </c:numRef>
          </c:val>
          <c:extLst>
            <c:ext xmlns:c16="http://schemas.microsoft.com/office/drawing/2014/chart" uri="{C3380CC4-5D6E-409C-BE32-E72D297353CC}">
              <c16:uniqueId val="{00000000-15A0-4ED0-86A4-6BBE7741383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rgbClr val="FF4F56"/>
              </a:solidFill>
              <a:ln w="19050">
                <a:solidFill>
                  <a:schemeClr val="lt1"/>
                </a:solidFill>
              </a:ln>
              <a:effectLst/>
            </c:spPr>
            <c:extLst>
              <c:ext xmlns:c16="http://schemas.microsoft.com/office/drawing/2014/chart" uri="{C3380CC4-5D6E-409C-BE32-E72D297353CC}">
                <c16:uniqueId val="{00000001-00F0-4024-89F0-F7BFCC867EC1}"/>
              </c:ext>
            </c:extLst>
          </c:dPt>
          <c:dPt>
            <c:idx val="1"/>
            <c:bubble3D val="0"/>
            <c:spPr>
              <a:solidFill>
                <a:srgbClr val="FFD621"/>
              </a:solidFill>
              <a:ln w="19050">
                <a:solidFill>
                  <a:schemeClr val="lt1"/>
                </a:solidFill>
              </a:ln>
              <a:effectLst/>
            </c:spPr>
            <c:extLst>
              <c:ext xmlns:c16="http://schemas.microsoft.com/office/drawing/2014/chart" uri="{C3380CC4-5D6E-409C-BE32-E72D297353CC}">
                <c16:uniqueId val="{00000003-00F0-4024-89F0-F7BFCC867EC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0F0-4024-89F0-F7BFCC867EC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0F0-4024-89F0-F7BFCC867EC1}"/>
              </c:ext>
            </c:extLst>
          </c:dPt>
          <c:cat>
            <c:strRef>
              <c:f>Sheet1!$A$2:$A$5</c:f>
              <c:strCache>
                <c:ptCount val="2"/>
                <c:pt idx="0">
                  <c:v>Female</c:v>
                </c:pt>
                <c:pt idx="1">
                  <c:v>Male</c:v>
                </c:pt>
              </c:strCache>
            </c:strRef>
          </c:cat>
          <c:val>
            <c:numRef>
              <c:f>Sheet1!$B$2:$B$5</c:f>
              <c:numCache>
                <c:formatCode>0%</c:formatCode>
                <c:ptCount val="4"/>
                <c:pt idx="0">
                  <c:v>0.64</c:v>
                </c:pt>
                <c:pt idx="1">
                  <c:v>0.32</c:v>
                </c:pt>
              </c:numCache>
            </c:numRef>
          </c:val>
          <c:extLst>
            <c:ext xmlns:c16="http://schemas.microsoft.com/office/drawing/2014/chart" uri="{C3380CC4-5D6E-409C-BE32-E72D297353CC}">
              <c16:uniqueId val="{00000008-00F0-4024-89F0-F7BFCC867EC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rgbClr val="FF4F56"/>
              </a:solidFill>
              <a:ln w="19050">
                <a:solidFill>
                  <a:schemeClr val="lt1"/>
                </a:solidFill>
              </a:ln>
              <a:effectLst/>
            </c:spPr>
            <c:extLst>
              <c:ext xmlns:c16="http://schemas.microsoft.com/office/drawing/2014/chart" uri="{C3380CC4-5D6E-409C-BE32-E72D297353CC}">
                <c16:uniqueId val="{00000001-78C2-4328-BF6C-CB72AD5A3F36}"/>
              </c:ext>
            </c:extLst>
          </c:dPt>
          <c:dPt>
            <c:idx val="1"/>
            <c:bubble3D val="0"/>
            <c:spPr>
              <a:solidFill>
                <a:srgbClr val="FFD621"/>
              </a:solidFill>
              <a:ln w="19050">
                <a:solidFill>
                  <a:schemeClr val="lt1"/>
                </a:solidFill>
              </a:ln>
              <a:effectLst/>
            </c:spPr>
            <c:extLst>
              <c:ext xmlns:c16="http://schemas.microsoft.com/office/drawing/2014/chart" uri="{C3380CC4-5D6E-409C-BE32-E72D297353CC}">
                <c16:uniqueId val="{00000003-78C2-4328-BF6C-CB72AD5A3F3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8C2-4328-BF6C-CB72AD5A3F3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8C2-4328-BF6C-CB72AD5A3F36}"/>
              </c:ext>
            </c:extLst>
          </c:dPt>
          <c:cat>
            <c:strRef>
              <c:f>Sheet1!$A$2:$A$5</c:f>
              <c:strCache>
                <c:ptCount val="2"/>
                <c:pt idx="0">
                  <c:v>Female</c:v>
                </c:pt>
                <c:pt idx="1">
                  <c:v>Male</c:v>
                </c:pt>
              </c:strCache>
            </c:strRef>
          </c:cat>
          <c:val>
            <c:numRef>
              <c:f>Sheet1!$B$2:$B$5</c:f>
              <c:numCache>
                <c:formatCode>0%</c:formatCode>
                <c:ptCount val="4"/>
                <c:pt idx="0">
                  <c:v>0.6</c:v>
                </c:pt>
                <c:pt idx="1">
                  <c:v>0.36</c:v>
                </c:pt>
              </c:numCache>
            </c:numRef>
          </c:val>
          <c:extLst>
            <c:ext xmlns:c16="http://schemas.microsoft.com/office/drawing/2014/chart" uri="{C3380CC4-5D6E-409C-BE32-E72D297353CC}">
              <c16:uniqueId val="{00000008-78C2-4328-BF6C-CB72AD5A3F3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rgbClr val="FF4F56"/>
              </a:solidFill>
              <a:ln w="19050">
                <a:solidFill>
                  <a:schemeClr val="lt1"/>
                </a:solidFill>
              </a:ln>
              <a:effectLst/>
            </c:spPr>
            <c:extLst>
              <c:ext xmlns:c16="http://schemas.microsoft.com/office/drawing/2014/chart" uri="{C3380CC4-5D6E-409C-BE32-E72D297353CC}">
                <c16:uniqueId val="{00000001-A098-401B-8EEE-2931977C05D7}"/>
              </c:ext>
            </c:extLst>
          </c:dPt>
          <c:dPt>
            <c:idx val="1"/>
            <c:bubble3D val="0"/>
            <c:spPr>
              <a:solidFill>
                <a:srgbClr val="FFD621"/>
              </a:solidFill>
              <a:ln w="19050">
                <a:solidFill>
                  <a:schemeClr val="lt1"/>
                </a:solidFill>
              </a:ln>
              <a:effectLst/>
            </c:spPr>
            <c:extLst>
              <c:ext xmlns:c16="http://schemas.microsoft.com/office/drawing/2014/chart" uri="{C3380CC4-5D6E-409C-BE32-E72D297353CC}">
                <c16:uniqueId val="{00000003-A098-401B-8EEE-2931977C05D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098-401B-8EEE-2931977C05D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098-401B-8EEE-2931977C05D7}"/>
              </c:ext>
            </c:extLst>
          </c:dPt>
          <c:cat>
            <c:strRef>
              <c:f>Sheet1!$A$2:$A$5</c:f>
              <c:strCache>
                <c:ptCount val="2"/>
                <c:pt idx="0">
                  <c:v>Female</c:v>
                </c:pt>
                <c:pt idx="1">
                  <c:v>Male</c:v>
                </c:pt>
              </c:strCache>
            </c:strRef>
          </c:cat>
          <c:val>
            <c:numRef>
              <c:f>Sheet1!$B$2:$B$5</c:f>
              <c:numCache>
                <c:formatCode>0%</c:formatCode>
                <c:ptCount val="4"/>
                <c:pt idx="0">
                  <c:v>0.51</c:v>
                </c:pt>
                <c:pt idx="1">
                  <c:v>0.48</c:v>
                </c:pt>
              </c:numCache>
            </c:numRef>
          </c:val>
          <c:extLst>
            <c:ext xmlns:c16="http://schemas.microsoft.com/office/drawing/2014/chart" uri="{C3380CC4-5D6E-409C-BE32-E72D297353CC}">
              <c16:uniqueId val="{00000008-A098-401B-8EEE-2931977C05D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480B84-A577-42DF-8425-70B76FE4FD29}" type="datetimeFigureOut">
              <a:rPr lang="en-GB" smtClean="0"/>
              <a:t>23/01/2019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9E43E4-28C2-4D7E-9D5D-C1228D4797F7}" type="slidenum">
              <a:rPr lang="en-GB" smtClean="0"/>
              <a:t>‹#›</a:t>
            </a:fld>
            <a:endParaRPr lang="en-GB"/>
          </a:p>
        </p:txBody>
      </p:sp>
    </p:spTree>
    <p:extLst>
      <p:ext uri="{BB962C8B-B14F-4D97-AF65-F5344CB8AC3E}">
        <p14:creationId xmlns:p14="http://schemas.microsoft.com/office/powerpoint/2010/main" val="2674640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A9E063-C76D-4E94-85D2-632EE950C00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27593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5704A8-528D-4C50-9E07-82E54333D32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36737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5704A8-528D-4C50-9E07-82E54333D32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75914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5704A8-528D-4C50-9E07-82E54333D32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8590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5704A8-528D-4C50-9E07-82E54333D32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92856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5704A8-528D-4C50-9E07-82E54333D32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10159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5704A8-528D-4C50-9E07-82E54333D32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94893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5704A8-528D-4C50-9E07-82E54333D32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05370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5704A8-528D-4C50-9E07-82E54333D32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3501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5704A8-528D-4C50-9E07-82E54333D32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18189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5704A8-528D-4C50-9E07-82E54333D32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40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426FA8A-776C-456F-920C-61820E10276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04680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5704A8-528D-4C50-9E07-82E54333D32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28550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A9E063-C76D-4E94-85D2-632EE950C00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1597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A9E063-C76D-4E94-85D2-632EE950C00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60635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A9E063-C76D-4E94-85D2-632EE950C00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0588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5704A8-528D-4C50-9E07-82E54333D32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06365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A9E063-C76D-4E94-85D2-632EE950C00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6726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426FA8A-776C-456F-920C-61820E10276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7244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426FA8A-776C-456F-920C-61820E10276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0712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426FA8A-776C-456F-920C-61820E10276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6294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426FA8A-776C-456F-920C-61820E10276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6586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426FA8A-776C-456F-920C-61820E10276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3817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426FA8A-776C-456F-920C-61820E10276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0669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5704A8-528D-4C50-9E07-82E54333D32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0038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FFD4E0E2-130A-824E-8B35-D795481EE329}"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6209D6-2244-D64A-974A-BA20A2E2E93D}" type="slidenum">
              <a:rPr lang="en-US" smtClean="0"/>
              <a:t>‹#›</a:t>
            </a:fld>
            <a:endParaRPr lang="en-US"/>
          </a:p>
        </p:txBody>
      </p:sp>
    </p:spTree>
    <p:extLst>
      <p:ext uri="{BB962C8B-B14F-4D97-AF65-F5344CB8AC3E}">
        <p14:creationId xmlns:p14="http://schemas.microsoft.com/office/powerpoint/2010/main" val="1507502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FFD4E0E2-130A-824E-8B35-D795481EE329}"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6209D6-2244-D64A-974A-BA20A2E2E93D}" type="slidenum">
              <a:rPr lang="en-US" smtClean="0"/>
              <a:t>‹#›</a:t>
            </a:fld>
            <a:endParaRPr lang="en-US"/>
          </a:p>
        </p:txBody>
      </p:sp>
    </p:spTree>
    <p:extLst>
      <p:ext uri="{BB962C8B-B14F-4D97-AF65-F5344CB8AC3E}">
        <p14:creationId xmlns:p14="http://schemas.microsoft.com/office/powerpoint/2010/main" val="744427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FFD4E0E2-130A-824E-8B35-D795481EE329}"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6209D6-2244-D64A-974A-BA20A2E2E93D}" type="slidenum">
              <a:rPr lang="en-US" smtClean="0"/>
              <a:t>‹#›</a:t>
            </a:fld>
            <a:endParaRPr lang="en-US"/>
          </a:p>
        </p:txBody>
      </p:sp>
    </p:spTree>
    <p:extLst>
      <p:ext uri="{BB962C8B-B14F-4D97-AF65-F5344CB8AC3E}">
        <p14:creationId xmlns:p14="http://schemas.microsoft.com/office/powerpoint/2010/main" val="11636398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C7E34A4-4381-4941-A213-21B1A1E651FB}" type="datetimeFigureOut">
              <a:rPr lang="en-GB" smtClean="0"/>
              <a:t>23/01/2019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13142A-EFA3-4D32-A210-F0CAFA124CBA}" type="slidenum">
              <a:rPr lang="en-GB" smtClean="0"/>
              <a:t>‹#›</a:t>
            </a:fld>
            <a:endParaRPr lang="en-GB"/>
          </a:p>
        </p:txBody>
      </p:sp>
    </p:spTree>
    <p:extLst>
      <p:ext uri="{BB962C8B-B14F-4D97-AF65-F5344CB8AC3E}">
        <p14:creationId xmlns:p14="http://schemas.microsoft.com/office/powerpoint/2010/main" val="27128588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7E34A4-4381-4941-A213-21B1A1E651FB}" type="datetimeFigureOut">
              <a:rPr lang="en-GB" smtClean="0"/>
              <a:t>23/01/2019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13142A-EFA3-4D32-A210-F0CAFA124CBA}" type="slidenum">
              <a:rPr lang="en-GB" smtClean="0"/>
              <a:t>‹#›</a:t>
            </a:fld>
            <a:endParaRPr lang="en-GB"/>
          </a:p>
        </p:txBody>
      </p:sp>
    </p:spTree>
    <p:extLst>
      <p:ext uri="{BB962C8B-B14F-4D97-AF65-F5344CB8AC3E}">
        <p14:creationId xmlns:p14="http://schemas.microsoft.com/office/powerpoint/2010/main" val="22810941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C7E34A4-4381-4941-A213-21B1A1E651FB}" type="datetimeFigureOut">
              <a:rPr lang="en-GB" smtClean="0"/>
              <a:t>23/01/2019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13142A-EFA3-4D32-A210-F0CAFA124CBA}" type="slidenum">
              <a:rPr lang="en-GB" smtClean="0"/>
              <a:t>‹#›</a:t>
            </a:fld>
            <a:endParaRPr lang="en-GB"/>
          </a:p>
        </p:txBody>
      </p:sp>
    </p:spTree>
    <p:extLst>
      <p:ext uri="{BB962C8B-B14F-4D97-AF65-F5344CB8AC3E}">
        <p14:creationId xmlns:p14="http://schemas.microsoft.com/office/powerpoint/2010/main" val="1353436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C7E34A4-4381-4941-A213-21B1A1E651FB}" type="datetimeFigureOut">
              <a:rPr lang="en-GB" smtClean="0"/>
              <a:t>23/01/2019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13142A-EFA3-4D32-A210-F0CAFA124CBA}" type="slidenum">
              <a:rPr lang="en-GB" smtClean="0"/>
              <a:t>‹#›</a:t>
            </a:fld>
            <a:endParaRPr lang="en-GB"/>
          </a:p>
        </p:txBody>
      </p:sp>
    </p:spTree>
    <p:extLst>
      <p:ext uri="{BB962C8B-B14F-4D97-AF65-F5344CB8AC3E}">
        <p14:creationId xmlns:p14="http://schemas.microsoft.com/office/powerpoint/2010/main" val="12292242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C7E34A4-4381-4941-A213-21B1A1E651FB}" type="datetimeFigureOut">
              <a:rPr lang="en-GB" smtClean="0"/>
              <a:t>23/01/2019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213142A-EFA3-4D32-A210-F0CAFA124CBA}" type="slidenum">
              <a:rPr lang="en-GB" smtClean="0"/>
              <a:t>‹#›</a:t>
            </a:fld>
            <a:endParaRPr lang="en-GB"/>
          </a:p>
        </p:txBody>
      </p:sp>
    </p:spTree>
    <p:extLst>
      <p:ext uri="{BB962C8B-B14F-4D97-AF65-F5344CB8AC3E}">
        <p14:creationId xmlns:p14="http://schemas.microsoft.com/office/powerpoint/2010/main" val="4316816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C7E34A4-4381-4941-A213-21B1A1E651FB}" type="datetimeFigureOut">
              <a:rPr lang="en-GB" smtClean="0"/>
              <a:t>23/01/2019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213142A-EFA3-4D32-A210-F0CAFA124CBA}" type="slidenum">
              <a:rPr lang="en-GB" smtClean="0"/>
              <a:t>‹#›</a:t>
            </a:fld>
            <a:endParaRPr lang="en-GB"/>
          </a:p>
        </p:txBody>
      </p:sp>
    </p:spTree>
    <p:extLst>
      <p:ext uri="{BB962C8B-B14F-4D97-AF65-F5344CB8AC3E}">
        <p14:creationId xmlns:p14="http://schemas.microsoft.com/office/powerpoint/2010/main" val="39583842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7E34A4-4381-4941-A213-21B1A1E651FB}" type="datetimeFigureOut">
              <a:rPr lang="en-GB" smtClean="0"/>
              <a:t>23/01/2019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213142A-EFA3-4D32-A210-F0CAFA124CBA}" type="slidenum">
              <a:rPr lang="en-GB" smtClean="0"/>
              <a:t>‹#›</a:t>
            </a:fld>
            <a:endParaRPr lang="en-GB"/>
          </a:p>
        </p:txBody>
      </p:sp>
    </p:spTree>
    <p:extLst>
      <p:ext uri="{BB962C8B-B14F-4D97-AF65-F5344CB8AC3E}">
        <p14:creationId xmlns:p14="http://schemas.microsoft.com/office/powerpoint/2010/main" val="17969942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C7E34A4-4381-4941-A213-21B1A1E651FB}" type="datetimeFigureOut">
              <a:rPr lang="en-GB" smtClean="0"/>
              <a:t>23/01/2019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13142A-EFA3-4D32-A210-F0CAFA124CBA}" type="slidenum">
              <a:rPr lang="en-GB" smtClean="0"/>
              <a:t>‹#›</a:t>
            </a:fld>
            <a:endParaRPr lang="en-GB"/>
          </a:p>
        </p:txBody>
      </p:sp>
    </p:spTree>
    <p:extLst>
      <p:ext uri="{BB962C8B-B14F-4D97-AF65-F5344CB8AC3E}">
        <p14:creationId xmlns:p14="http://schemas.microsoft.com/office/powerpoint/2010/main" val="3509195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p:txBody>
          <a:bodyPr/>
          <a:lstStyle/>
          <a:p>
            <a:fld id="{FFD4E0E2-130A-824E-8B35-D795481EE329}"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6209D6-2244-D64A-974A-BA20A2E2E93D}" type="slidenum">
              <a:rPr lang="en-US" smtClean="0"/>
              <a:t>‹#›</a:t>
            </a:fld>
            <a:endParaRPr lang="en-US"/>
          </a:p>
        </p:txBody>
      </p:sp>
    </p:spTree>
    <p:extLst>
      <p:ext uri="{BB962C8B-B14F-4D97-AF65-F5344CB8AC3E}">
        <p14:creationId xmlns:p14="http://schemas.microsoft.com/office/powerpoint/2010/main" val="16508796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C7E34A4-4381-4941-A213-21B1A1E651FB}" type="datetimeFigureOut">
              <a:rPr lang="en-GB" smtClean="0"/>
              <a:t>23/01/2019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13142A-EFA3-4D32-A210-F0CAFA124CBA}" type="slidenum">
              <a:rPr lang="en-GB" smtClean="0"/>
              <a:t>‹#›</a:t>
            </a:fld>
            <a:endParaRPr lang="en-GB"/>
          </a:p>
        </p:txBody>
      </p:sp>
    </p:spTree>
    <p:extLst>
      <p:ext uri="{BB962C8B-B14F-4D97-AF65-F5344CB8AC3E}">
        <p14:creationId xmlns:p14="http://schemas.microsoft.com/office/powerpoint/2010/main" val="24183014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7E34A4-4381-4941-A213-21B1A1E651FB}" type="datetimeFigureOut">
              <a:rPr lang="en-GB" smtClean="0"/>
              <a:t>23/01/2019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13142A-EFA3-4D32-A210-F0CAFA124CBA}" type="slidenum">
              <a:rPr lang="en-GB" smtClean="0"/>
              <a:t>‹#›</a:t>
            </a:fld>
            <a:endParaRPr lang="en-GB"/>
          </a:p>
        </p:txBody>
      </p:sp>
    </p:spTree>
    <p:extLst>
      <p:ext uri="{BB962C8B-B14F-4D97-AF65-F5344CB8AC3E}">
        <p14:creationId xmlns:p14="http://schemas.microsoft.com/office/powerpoint/2010/main" val="19592929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7E34A4-4381-4941-A213-21B1A1E651FB}" type="datetimeFigureOut">
              <a:rPr lang="en-GB" smtClean="0"/>
              <a:t>23/01/2019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13142A-EFA3-4D32-A210-F0CAFA124CBA}" type="slidenum">
              <a:rPr lang="en-GB" smtClean="0"/>
              <a:t>‹#›</a:t>
            </a:fld>
            <a:endParaRPr lang="en-GB"/>
          </a:p>
        </p:txBody>
      </p:sp>
    </p:spTree>
    <p:extLst>
      <p:ext uri="{BB962C8B-B14F-4D97-AF65-F5344CB8AC3E}">
        <p14:creationId xmlns:p14="http://schemas.microsoft.com/office/powerpoint/2010/main" val="170925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FFD4E0E2-130A-824E-8B35-D795481EE329}"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6209D6-2244-D64A-974A-BA20A2E2E93D}" type="slidenum">
              <a:rPr lang="en-US" smtClean="0"/>
              <a:t>‹#›</a:t>
            </a:fld>
            <a:endParaRPr lang="en-US"/>
          </a:p>
        </p:txBody>
      </p:sp>
    </p:spTree>
    <p:extLst>
      <p:ext uri="{BB962C8B-B14F-4D97-AF65-F5344CB8AC3E}">
        <p14:creationId xmlns:p14="http://schemas.microsoft.com/office/powerpoint/2010/main" val="3026169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FFD4E0E2-130A-824E-8B35-D795481EE329}"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6209D6-2244-D64A-974A-BA20A2E2E93D}" type="slidenum">
              <a:rPr lang="en-US" smtClean="0"/>
              <a:t>‹#›</a:t>
            </a:fld>
            <a:endParaRPr lang="en-US"/>
          </a:p>
        </p:txBody>
      </p:sp>
    </p:spTree>
    <p:extLst>
      <p:ext uri="{BB962C8B-B14F-4D97-AF65-F5344CB8AC3E}">
        <p14:creationId xmlns:p14="http://schemas.microsoft.com/office/powerpoint/2010/main" val="769310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FFD4E0E2-130A-824E-8B35-D795481EE329}" type="datetimeFigureOut">
              <a:rPr lang="en-US" smtClean="0"/>
              <a:t>1/23/2019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6209D6-2244-D64A-974A-BA20A2E2E93D}" type="slidenum">
              <a:rPr lang="en-US" smtClean="0"/>
              <a:t>‹#›</a:t>
            </a:fld>
            <a:endParaRPr lang="en-US"/>
          </a:p>
        </p:txBody>
      </p:sp>
    </p:spTree>
    <p:extLst>
      <p:ext uri="{BB962C8B-B14F-4D97-AF65-F5344CB8AC3E}">
        <p14:creationId xmlns:p14="http://schemas.microsoft.com/office/powerpoint/2010/main" val="4135518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FFD4E0E2-130A-824E-8B35-D795481EE329}" type="datetimeFigureOut">
              <a:rPr lang="en-US" smtClean="0"/>
              <a:t>1/23/2019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6209D6-2244-D64A-974A-BA20A2E2E93D}" type="slidenum">
              <a:rPr lang="en-US" smtClean="0"/>
              <a:t>‹#›</a:t>
            </a:fld>
            <a:endParaRPr lang="en-US"/>
          </a:p>
        </p:txBody>
      </p:sp>
    </p:spTree>
    <p:extLst>
      <p:ext uri="{BB962C8B-B14F-4D97-AF65-F5344CB8AC3E}">
        <p14:creationId xmlns:p14="http://schemas.microsoft.com/office/powerpoint/2010/main" val="622532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D4E0E2-130A-824E-8B35-D795481EE329}" type="datetimeFigureOut">
              <a:rPr lang="en-US" smtClean="0"/>
              <a:t>1/23/2019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6209D6-2244-D64A-974A-BA20A2E2E93D}" type="slidenum">
              <a:rPr lang="en-US" smtClean="0"/>
              <a:t>‹#›</a:t>
            </a:fld>
            <a:endParaRPr lang="en-US"/>
          </a:p>
        </p:txBody>
      </p:sp>
    </p:spTree>
    <p:extLst>
      <p:ext uri="{BB962C8B-B14F-4D97-AF65-F5344CB8AC3E}">
        <p14:creationId xmlns:p14="http://schemas.microsoft.com/office/powerpoint/2010/main" val="2656028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FFD4E0E2-130A-824E-8B35-D795481EE329}"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6209D6-2244-D64A-974A-BA20A2E2E93D}" type="slidenum">
              <a:rPr lang="en-US" smtClean="0"/>
              <a:t>‹#›</a:t>
            </a:fld>
            <a:endParaRPr lang="en-US"/>
          </a:p>
        </p:txBody>
      </p:sp>
    </p:spTree>
    <p:extLst>
      <p:ext uri="{BB962C8B-B14F-4D97-AF65-F5344CB8AC3E}">
        <p14:creationId xmlns:p14="http://schemas.microsoft.com/office/powerpoint/2010/main" val="2202539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FFD4E0E2-130A-824E-8B35-D795481EE329}"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6209D6-2244-D64A-974A-BA20A2E2E93D}" type="slidenum">
              <a:rPr lang="en-US" smtClean="0"/>
              <a:t>‹#›</a:t>
            </a:fld>
            <a:endParaRPr lang="en-US"/>
          </a:p>
        </p:txBody>
      </p:sp>
    </p:spTree>
    <p:extLst>
      <p:ext uri="{BB962C8B-B14F-4D97-AF65-F5344CB8AC3E}">
        <p14:creationId xmlns:p14="http://schemas.microsoft.com/office/powerpoint/2010/main" val="1914740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D4E0E2-130A-824E-8B35-D795481EE329}" type="datetimeFigureOut">
              <a:rPr lang="en-US" smtClean="0"/>
              <a:t>1/23/2019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6209D6-2244-D64A-974A-BA20A2E2E93D}" type="slidenum">
              <a:rPr lang="en-US" smtClean="0"/>
              <a:t>‹#›</a:t>
            </a:fld>
            <a:endParaRPr lang="en-US"/>
          </a:p>
        </p:txBody>
      </p:sp>
    </p:spTree>
    <p:extLst>
      <p:ext uri="{BB962C8B-B14F-4D97-AF65-F5344CB8AC3E}">
        <p14:creationId xmlns:p14="http://schemas.microsoft.com/office/powerpoint/2010/main" val="23300395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7E34A4-4381-4941-A213-21B1A1E651FB}" type="datetimeFigureOut">
              <a:rPr lang="en-GB" smtClean="0"/>
              <a:t>23/01/2019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13142A-EFA3-4D32-A210-F0CAFA124CBA}" type="slidenum">
              <a:rPr lang="en-GB" smtClean="0"/>
              <a:t>‹#›</a:t>
            </a:fld>
            <a:endParaRPr lang="en-GB"/>
          </a:p>
        </p:txBody>
      </p:sp>
    </p:spTree>
    <p:extLst>
      <p:ext uri="{BB962C8B-B14F-4D97-AF65-F5344CB8AC3E}">
        <p14:creationId xmlns:p14="http://schemas.microsoft.com/office/powerpoint/2010/main" val="335050116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8.jpe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1.jpeg"/><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2.jpe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5.jpeg"/><Relationship Id="rId4" Type="http://schemas.openxmlformats.org/officeDocument/2006/relationships/image" Target="../media/image34.jpe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6.jpe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5.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4.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41.jpeg"/></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bit.ly/SelfAw" TargetMode="Externa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3" Type="http://schemas.openxmlformats.org/officeDocument/2006/relationships/hyperlink" Target="https://issuu.com/revistabibliodiversidad/docs/edge_digital" TargetMode="External"/><Relationship Id="rId7" Type="http://schemas.openxmlformats.org/officeDocument/2006/relationships/image" Target="../media/image47.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www.institutelm.com/research-news/research" TargetMode="External"/><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4.png"/><Relationship Id="rId18" Type="http://schemas.openxmlformats.org/officeDocument/2006/relationships/image" Target="../media/image19.svg"/><Relationship Id="rId3" Type="http://schemas.openxmlformats.org/officeDocument/2006/relationships/image" Target="../media/image6.png"/><Relationship Id="rId7" Type="http://schemas.openxmlformats.org/officeDocument/2006/relationships/image" Target="../media/image12.png"/><Relationship Id="rId12" Type="http://schemas.openxmlformats.org/officeDocument/2006/relationships/image" Target="../media/image11.svg"/><Relationship Id="rId17" Type="http://schemas.openxmlformats.org/officeDocument/2006/relationships/image" Target="../media/image18.png"/><Relationship Id="rId2" Type="http://schemas.openxmlformats.org/officeDocument/2006/relationships/notesSlide" Target="../notesSlides/notesSlide3.xml"/><Relationship Id="rId16" Type="http://schemas.openxmlformats.org/officeDocument/2006/relationships/image" Target="../media/image17.svg"/><Relationship Id="rId20" Type="http://schemas.openxmlformats.org/officeDocument/2006/relationships/image" Target="../media/image21.svg"/><Relationship Id="rId1" Type="http://schemas.openxmlformats.org/officeDocument/2006/relationships/slideLayout" Target="../slideLayouts/slideLayout15.xml"/><Relationship Id="rId6" Type="http://schemas.openxmlformats.org/officeDocument/2006/relationships/image" Target="../media/image9.svg"/><Relationship Id="rId11" Type="http://schemas.openxmlformats.org/officeDocument/2006/relationships/image" Target="../media/image10.png"/><Relationship Id="rId5" Type="http://schemas.openxmlformats.org/officeDocument/2006/relationships/image" Target="../media/image8.png"/><Relationship Id="rId15" Type="http://schemas.openxmlformats.org/officeDocument/2006/relationships/image" Target="../media/image16.png"/><Relationship Id="rId10" Type="http://schemas.openxmlformats.org/officeDocument/2006/relationships/image" Target="../media/image4.png"/><Relationship Id="rId19" Type="http://schemas.openxmlformats.org/officeDocument/2006/relationships/image" Target="../media/image20.png"/><Relationship Id="rId4" Type="http://schemas.openxmlformats.org/officeDocument/2006/relationships/image" Target="../media/image7.svg"/><Relationship Id="rId9" Type="http://schemas.openxmlformats.org/officeDocument/2006/relationships/image" Target="../media/image5.png"/><Relationship Id="rId14" Type="http://schemas.openxmlformats.org/officeDocument/2006/relationships/image" Target="../media/image15.sv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chart" Target="../charts/char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chart" Target="../charts/char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5.png"/><Relationship Id="rId7" Type="http://schemas.openxmlformats.org/officeDocument/2006/relationships/image" Target="../media/image23.svg"/><Relationship Id="rId12"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22.png"/><Relationship Id="rId11" Type="http://schemas.openxmlformats.org/officeDocument/2006/relationships/chart" Target="../charts/chart5.xml"/><Relationship Id="rId5" Type="http://schemas.openxmlformats.org/officeDocument/2006/relationships/chart" Target="../charts/chart3.xml"/><Relationship Id="rId10" Type="http://schemas.openxmlformats.org/officeDocument/2006/relationships/chart" Target="../charts/chart4.xml"/><Relationship Id="rId4" Type="http://schemas.openxmlformats.org/officeDocument/2006/relationships/image" Target="../media/image4.png"/><Relationship Id="rId9" Type="http://schemas.openxmlformats.org/officeDocument/2006/relationships/image" Target="../media/image25.sv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92D95"/>
        </a:solidFill>
        <a:effectLst/>
      </p:bgPr>
    </p:bg>
    <p:spTree>
      <p:nvGrpSpPr>
        <p:cNvPr id="1" name=""/>
        <p:cNvGrpSpPr/>
        <p:nvPr/>
      </p:nvGrpSpPr>
      <p:grpSpPr>
        <a:xfrm>
          <a:off x="0" y="0"/>
          <a:ext cx="0" cy="0"/>
          <a:chOff x="0" y="0"/>
          <a:chExt cx="0" cy="0"/>
        </a:xfrm>
      </p:grpSpPr>
      <p:pic>
        <p:nvPicPr>
          <p:cNvPr id="10" name="Picture 9" descr="A picture containing yellow, transport&#10;&#10;Description generated with high confidence">
            <a:extLst>
              <a:ext uri="{FF2B5EF4-FFF2-40B4-BE49-F238E27FC236}">
                <a16:creationId xmlns:a16="http://schemas.microsoft.com/office/drawing/2014/main" id="{5901BCFB-DFA2-43D9-9508-BAEE1927A5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4527" y="893740"/>
            <a:ext cx="12430815" cy="8963837"/>
          </a:xfrm>
          <a:prstGeom prst="rect">
            <a:avLst/>
          </a:prstGeom>
        </p:spPr>
      </p:pic>
      <p:grpSp>
        <p:nvGrpSpPr>
          <p:cNvPr id="6" name="Group 5">
            <a:extLst>
              <a:ext uri="{FF2B5EF4-FFF2-40B4-BE49-F238E27FC236}">
                <a16:creationId xmlns:a16="http://schemas.microsoft.com/office/drawing/2014/main" id="{7FAE87FE-2B10-40D2-8DA8-C3B743D38CAB}"/>
              </a:ext>
            </a:extLst>
          </p:cNvPr>
          <p:cNvGrpSpPr/>
          <p:nvPr/>
        </p:nvGrpSpPr>
        <p:grpSpPr>
          <a:xfrm>
            <a:off x="-558800" y="-3267781"/>
            <a:ext cx="17943288" cy="10240081"/>
            <a:chOff x="-1685655" y="-3501077"/>
            <a:chExt cx="19432093" cy="11089729"/>
          </a:xfrm>
        </p:grpSpPr>
        <p:pic>
          <p:nvPicPr>
            <p:cNvPr id="4" name="Picture 3" descr="A close up of a sign&#10;&#10;Description generated with high confidence">
              <a:extLst>
                <a:ext uri="{FF2B5EF4-FFF2-40B4-BE49-F238E27FC236}">
                  <a16:creationId xmlns:a16="http://schemas.microsoft.com/office/drawing/2014/main" id="{F6951276-5C76-4440-B3A8-1D190D83FD4F}"/>
                </a:ext>
              </a:extLst>
            </p:cNvPr>
            <p:cNvPicPr>
              <a:picLocks noChangeAspect="1"/>
            </p:cNvPicPr>
            <p:nvPr/>
          </p:nvPicPr>
          <p:blipFill>
            <a:blip r:embed="rId4"/>
            <a:stretch>
              <a:fillRect/>
            </a:stretch>
          </p:blipFill>
          <p:spPr>
            <a:xfrm rot="16200000">
              <a:off x="5384555" y="-5457856"/>
              <a:ext cx="10405104" cy="14318662"/>
            </a:xfrm>
            <a:prstGeom prst="rect">
              <a:avLst/>
            </a:prstGeom>
          </p:spPr>
        </p:pic>
        <p:sp>
          <p:nvSpPr>
            <p:cNvPr id="11" name="Rectangle 10">
              <a:extLst>
                <a:ext uri="{FF2B5EF4-FFF2-40B4-BE49-F238E27FC236}">
                  <a16:creationId xmlns:a16="http://schemas.microsoft.com/office/drawing/2014/main" id="{C17EFD05-0D09-47AE-9CF3-1A272ACC3099}"/>
                </a:ext>
              </a:extLst>
            </p:cNvPr>
            <p:cNvSpPr/>
            <p:nvPr/>
          </p:nvSpPr>
          <p:spPr>
            <a:xfrm>
              <a:off x="-1685655" y="660401"/>
              <a:ext cx="10361872" cy="310393"/>
            </a:xfrm>
            <a:prstGeom prst="rect">
              <a:avLst/>
            </a:prstGeom>
            <a:solidFill>
              <a:srgbClr val="EAAE21"/>
            </a:solidFill>
            <a:ln>
              <a:solidFill>
                <a:srgbClr val="EAA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0B693BEB-7554-40A2-A468-835CBB04BC74}"/>
                </a:ext>
              </a:extLst>
            </p:cNvPr>
            <p:cNvSpPr/>
            <p:nvPr/>
          </p:nvSpPr>
          <p:spPr>
            <a:xfrm>
              <a:off x="11627403" y="3786475"/>
              <a:ext cx="330666" cy="3802177"/>
            </a:xfrm>
            <a:prstGeom prst="rect">
              <a:avLst/>
            </a:prstGeom>
            <a:solidFill>
              <a:srgbClr val="EAAE21"/>
            </a:solidFill>
            <a:ln>
              <a:solidFill>
                <a:srgbClr val="EAA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671691" y="6598199"/>
            <a:ext cx="2857499" cy="158192"/>
          </a:xfrm>
          <a:prstGeom prst="rect">
            <a:avLst/>
          </a:prstGeom>
        </p:spPr>
      </p:pic>
      <p:sp>
        <p:nvSpPr>
          <p:cNvPr id="19" name="TextBox 18"/>
          <p:cNvSpPr txBox="1"/>
          <p:nvPr/>
        </p:nvSpPr>
        <p:spPr>
          <a:xfrm>
            <a:off x="2329080" y="1536174"/>
            <a:ext cx="7533840" cy="3785652"/>
          </a:xfrm>
          <a:prstGeom prst="rect">
            <a:avLst/>
          </a:prstGeom>
          <a:noFill/>
        </p:spPr>
        <p:txBody>
          <a:bodyPr wrap="square" rtlCol="0">
            <a:spAutoFit/>
          </a:bodyPr>
          <a:lstStyle/>
          <a:p>
            <a:pPr lvl="0" algn="ctr">
              <a:defRPr/>
            </a:pPr>
            <a:r>
              <a:rPr lang="en-GB" sz="4400" dirty="0">
                <a:solidFill>
                  <a:srgbClr val="FFD621"/>
                </a:solidFill>
                <a:latin typeface="Acto Black" panose="02000503060000020004" pitchFamily="50" charset="0"/>
                <a:cs typeface="Arial" panose="020B0604020202020204" pitchFamily="34" charset="0"/>
              </a:rPr>
              <a:t>Is 2019 the year for </a:t>
            </a:r>
          </a:p>
          <a:p>
            <a:pPr lvl="0" algn="ctr">
              <a:defRPr/>
            </a:pPr>
            <a:r>
              <a:rPr lang="en-GB" sz="4400" dirty="0">
                <a:solidFill>
                  <a:srgbClr val="FFD621"/>
                </a:solidFill>
                <a:latin typeface="Acto Black" panose="02000503060000020004" pitchFamily="50" charset="0"/>
                <a:cs typeface="Arial" panose="020B0604020202020204" pitchFamily="34" charset="0"/>
              </a:rPr>
              <a:t>your new job?</a:t>
            </a:r>
          </a:p>
          <a:p>
            <a:pPr lvl="0" algn="ctr">
              <a:spcAft>
                <a:spcPts val="1200"/>
              </a:spcAft>
              <a:defRPr/>
            </a:pPr>
            <a:endParaRPr kumimoji="0" lang="en-GB" sz="3600" b="0" i="0" u="none" strike="noStrike" kern="1200" cap="none" spc="0" normalizeH="0" baseline="0" noProof="0" dirty="0">
              <a:ln>
                <a:noFill/>
              </a:ln>
              <a:solidFill>
                <a:srgbClr val="FFD621"/>
              </a:solidFill>
              <a:effectLst/>
              <a:uLnTx/>
              <a:uFillTx/>
              <a:latin typeface="Acto Black" panose="02000503060000020004" pitchFamily="50" charset="0"/>
              <a:ea typeface="Arial" charset="0"/>
              <a:cs typeface="Arial" panose="020B0604020202020204" pitchFamily="34" charset="0"/>
            </a:endParaRPr>
          </a:p>
          <a:p>
            <a:pPr algn="ctr"/>
            <a:r>
              <a:rPr lang="en-GB" sz="2400" dirty="0">
                <a:solidFill>
                  <a:srgbClr val="FFD621"/>
                </a:solidFill>
                <a:latin typeface="Acto Bold" panose="02000503060000020004" pitchFamily="50" charset="0"/>
                <a:cs typeface="Arial" panose="020B0604020202020204" pitchFamily="34" charset="0"/>
              </a:rPr>
              <a:t>Kate Cooper</a:t>
            </a:r>
          </a:p>
          <a:p>
            <a:pPr algn="ctr">
              <a:spcAft>
                <a:spcPts val="1200"/>
              </a:spcAft>
            </a:pPr>
            <a:r>
              <a:rPr lang="en-GB" sz="2400" dirty="0">
                <a:solidFill>
                  <a:srgbClr val="FFD621"/>
                </a:solidFill>
                <a:latin typeface="Acto Medium" panose="02000603060000020004" pitchFamily="50" charset="0"/>
                <a:cs typeface="Arial" panose="020B0604020202020204" pitchFamily="34" charset="0"/>
              </a:rPr>
              <a:t>Head of Research, Policy &amp; Standards</a:t>
            </a:r>
          </a:p>
          <a:p>
            <a:pPr algn="ctr"/>
            <a:r>
              <a:rPr lang="en-GB" sz="2400" dirty="0">
                <a:solidFill>
                  <a:srgbClr val="FFD621"/>
                </a:solidFill>
                <a:latin typeface="Acto Bold" panose="02000503060000020004" pitchFamily="50" charset="0"/>
                <a:cs typeface="Arial" panose="020B0604020202020204" pitchFamily="34" charset="0"/>
              </a:rPr>
              <a:t>Juliet Kampasi</a:t>
            </a:r>
          </a:p>
          <a:p>
            <a:pPr algn="ctr"/>
            <a:r>
              <a:rPr lang="en-GB" sz="2400" dirty="0">
                <a:solidFill>
                  <a:srgbClr val="FFD621"/>
                </a:solidFill>
                <a:latin typeface="Acto Medium" panose="02000603060000020004" pitchFamily="50" charset="0"/>
                <a:cs typeface="Arial" panose="020B0604020202020204" pitchFamily="34" charset="0"/>
              </a:rPr>
              <a:t>Events &amp; Research Coordinator</a:t>
            </a:r>
          </a:p>
        </p:txBody>
      </p:sp>
      <p:sp>
        <p:nvSpPr>
          <p:cNvPr id="3" name="AutoShape 2" descr="data:image/jpg;base64,%20/9j/4AAQSkZJRgABAQEAYABgAAD/2wBDAAUDBAQEAwUEBAQFBQUGBwwIBwcHBw8LCwkMEQ8SEhEPERETFhwXExQaFRERGCEYGh0dHx8fExciJCIeJBweHx7/2wBDAQUFBQcGBw4ICA4eFBEUHh4eHh4eHh4eHh4eHh4eHh4eHh4eHh4eHh4eHh4eHh4eHh4eHh4eHh4eHh4eHh4eHh7/wAARCAGSAQw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wRFIqVFOKeiDNSheOlcRgMVeKlVTTkXipUFBAxVqRUNPVakVOaQiNUqQLzTwuKkCUwIwtOVakC05RQAwLT1XjvTwtPVaYEYWnBakC0uOKAIgtO2808LT1UZoAiVaXbzUu2jb2oAiCml21KVpNvNAEW3mjFTbeOlJtpDK5WkK1Y2Um2qArle1MK8irRWm7BQBWKU1lqzs4prJzSsBTZeeajK1bK9qYU5oGimyUxo6ubaYyc9KY7FMpzToo/lP1qZk5qSBcpyO9Sxmai5qwq8UiLUqrxSExFWnheaVRUiryKZIgWpVFKq09RzQAirTwvNOQcU4LQA3bSrTguacq0wAU7HFAWngdqQCAUvbmnAdqUimIYop6gGhQOKeBTBDQozRipAKXFIZHgUoX1pyrTgopgMKcUwip3HHvTMUgIiOMc0Fak2+1KRzTAh2+1Jt4qUjmkoAhK80wrU5FIy8cUAVivpTGSrJXHWmMOaBorlKjZO9WitMZeKBsqMvpT4Vwp471KUFPhT5T9aTGjKjXpU6rSRrxUoWkDQgXmnqvNAHNSL+tBAoXinKvNKo4pyigBFWpAtCjmngc0DQgWlAp4FKBxTAaFpyrTwKdg0WAaFpdvFO5oANFhEYHtUgHSlC07bzTATFKBzTgv50tADAKcB+FKFpStADJKbj8aeR60AelADKMU8jn2pp64oAYRSYqUdaTHFAETCkC8VKBmlC0AQFaY68+hqwVOaYV55oGQbaaUqxt4xTSnFAFYpUsC/IeO9O2Yqa3Vdn40mNMw415qZVpFHepFpFWG7akVeaQDNPAx70hChaeKRRTgKZLFA4p4pAKcB0oBMBT1HNNQEmpVFUIVVp2KVRz6U9VoAj207bzTwuKXbRYCMLyKcAM9KeFpyxnPGTTsA3bkcUuz8KftPTFOC0rARbcdqMVJt46U1lpgRY5oC+1SbTRgiiwEWKaV5qUrRihgRMKXtTqTBNIBuKXbTgKcB6UwImWmFeKsleKaVoArhfrRt4qfbnNAXtQBX2+1TW6kIeB1pdtSwqdnfrRYZzyA08ChVxTwtSaWG4pwHFLSgUEjsU4CjBJpaEiWKo5qQDimrmpVHNMaETr0qVR3pEX5qlVeaqxIgBqRVpQtSotPlC5HinKox0qVYyxAA610OlaOI0E1wnJ+6h/nSlaKuVTg5uyMW3spXG5lCIe5HWpZUghT7ufXPFdJeW8EUbPIpBC9B1rLj0xr1mkcbIU5auOdZ9D0qWFj1MC4v7VcllIA4yKqf2pZs+EZsn1Wrt3p73d8Vht90IPHHAFJLoIUBmUgk44FRHESR0PAxl0KkWpwltuwYzzzVkXunzKB5xif0YcVnT6Qyu67MVUELLJ5dwm4ZwD3FP28u5MsFDsdD5DbA6kOv8AeU5FRFTk8YxUNhDdadIPLG6Nv4W5Rx/Q1sS28M1uLq1zs6Oh6ofSuinVU9OpwV8M6eq2MzbjtTWFTsvNNYVs0chXxzSVJt5o20AMC5pwHanKKcFppMBmKULTwuBT1XmrsK5FtpNlWNtASlygyAJU8K/J+NLsqaFfl696GgOTVakx8uKRRxinAYrOxoJtpwWj3pRRYA6GnLjNIaegosSxyDNTKtNjqZV5q+UBY1qVFoReamRauwhFSplXihFwa0dIsmvL6OBRnJ5+lGwWuaPh3TVWM31wvA+4p7n1rTsJFkkuL2QkQwKSW7Z9quakERRbxdEQ5xx0FVooFXwrHGGOLmc544wB/jXDUnzO56lGjyxS6lG0S41NzMR8hkJA9h0/U10d7pog0uO2RSGlb5j6gU/wnbrtEZUBVIK8dv8AIro9Qt1a6hz/AAJ0HasGrxbPQhG01E4tLFY02KgA6U8afH3QH8K6VrEYJ65buKetpGyuvpx0rl5GeneKscJd6THJIPkHORWLqOgt5udgCHgnHSvTDpqtMVA4INQXGm7hlk4Hb2NNJoiajJtHD+HbGOaGSwvY9pUkZ+n+RVg6SbC8kjdckDEgH8a+tdJPp6xgXCDLxnqO+OD+amrurwxyaZbajkfuXEMpxyVPQ/yrphHS55lZWZ5rrWnNZzgjmNxlG9azHXmvSNU0oXNnLafddBuTivPriNo5CrDDCvQpy5o6niVocktCmRzSVMRk03b61pymIwLTgvtTgvPpTsU7CGqvFPVaci+tPVeadgGBeRTgnapFXNPCcU7CItvtU0CYT8aUJmp4V+T8aGhHEhTTgKVadisrGwzFGKdS9+lPlBCU9Rzmm45p60JE9SVBUydRUaVMg5q7ASxirCLxUUS4FWIxVWJbHomRmut8FQeVHc3rqMKNik+prmreMsQBznpXbW1v9m0KGMDG4l29/esq8uSDN8LDnqIxtb1Mx3BiXapfIwTyxNaWnLjwxEjfehmIwOeGA/rXJX/mXOpbo+Uz94/rXU6TOPszWa8kKGPqcf5NeZF6M9yMPeVjoPDr+RErHn5gtbrurXJIwQy/Kfwrl7O4hQIhcKQcqBySfYVbfXbOBYvME4KjGdhHSpjPSx2+z97mNlwxA+tNTcPmzTLC+tL+EPbzZHXBGDVpomLfL93HNSbK1tRIJB5mejAjIqLU5RGxx06H6UlwEhUu0iqQPWo7lo7jIDq+Rk4PrQ78pCS9pcqTMCAOCHHX8Ko2cizafqdhL8yG3yo9Sv8AkUX8vkp5efnUn8qzdMmI1LCnhkYNz6inTnqYYmn7pvrJusLS+PO5AGJ/z9a4Xxtp32bUjMgHlTDcMdvUV1wlWLwlAsmQTIwOD0AOar+I4FvfD/mlfmiIOR6Y612052lY8XEU7wuealcGkC1Zlj2kimbfauyx5pFtpwWn7aULTsA1FqRFpyr7U9F5p2ExAtPVaeq8U9Vp2Aaq8VNCo2/jSKtWIl+WiwjgQKXHFKBxRis7G9xvek4pT0pKYgGM1IlMFSIKETYni61YReahjHNWYxzVWBskjFTxrUaDmrMK5NaJEm54asftl/FHjr6DoO9dp4ugEGmDb8vyqq+nNUPh7Z/uLi8IwQu0E10XjGES6QjKM/IGH5Vx4nVNHdhNHc8U8Xax/ZNoIbZfMuZfliXGSx71yGl+IvGEurw6bpk0FvG+WuLqVd8g4yw2n2wPrir/AIjuEGvPduT5i5SJf7q+v40uh6W1l4k03xZBHJNEcx3sW7I8vs4Hcg4J+lcVJx6nqShK6aN5Jb7SLKTUtQ1rUrOHIxLNcEPKf9mNRTx8R7U2X2eW6u7wBgGee2ZcZzjr1+td/f8Ah/TPEwhvJQL2ID5drcL+HaoJPBOjCUysk0lx0XMO4gemfStISppao3lSqtpwaOPsfHFnpPlS6hmCKTAMyBiqZ6bs9PwyK6u6+KXhm1tUZtatpGfhFiJdmPsAM1h+M/D2mX4tfCdjDmeYqboq2Wt4QclmPYnGAOvNVtX+HvhfRde0LVrPT0tbaOU21yN3yneMI5z33cZ96z5ad+tzXnra2s0u5buPGen3UrG5MsUR7yMo3ZHbmuisvEHhKW2ijaS8SYxDEkSlv/Qaw/Enw7stUaSK2AVSB5Sg7dn+OfrXJt8MfEUEwnjmKxpJuKuVVcf7IB4+lXCnT5TKrUrc60PQZtUs7q58i3v4roqPvKcOB6MvUGqdveJDe543bgDj0rgPihp0mnaAtzLNJBNEyeReo+2SI7gCCepGM8Guc0jxV4hkeCRojeptAkkKbd4zjd9cc1lCikuZMVevryNHvN/NuggsyQUfdn26AfyrV0ZTJok1vJ8xClT9K4DSNWXURbTxudg+RweoP+RXo+hLutwf74INODfOclSP7s8zv4fJunTqAeKr7a0tdjaPUZ426hjg+1UMV68VoeG9GMxTlFKV5p6rVcpIijinKOeacFp6jmmkDBVqZRTQOKkVfanYTBVyaniX5T9aaq9MVPGvy/jTEedgcUEVJijbWNjchNNxUrLTcUWJQ3FSR03FSRjmmkNliIelWI6gTrVhBxVJEk8fT3q1b4zzxVSPORV20TfMif3iBVk3PV/BNsE8ODjBdc4+prU1gI+ktGQCVjZRn1AqTw5AsNm0OOFhjxS6hGWtpVC8hj+dedN3bPSpxtY+VtZVptRmUqWdDgg9TXoHgWNH0u3jeMbSvSsCK3W58aXdm0YWRNysp4+YN1/Ku18PWq2qKuOErz5aOx7+FV/eN228J6ZLIJ4GvLGY8mS1uGjJP4cVPc+EnlBW48VeInt+6G92g+2VAP61bj1CO3tfMYkCmJJdX+6STcikHYnf6miNR9zqlRi9bDNC0XTrN2t9PtliUcu2cvIfVmPJP1qxrmm2tzaNZXsQkt5gUdG7g1zUn/CRaPqT36XD3UBXDQrCOPcEc1Oms+IdSu4pDobi2XqWfaxPsDSbBRsuXoW7ax8RaXCsMCQ63YpxHvl8u5QehJ4f68GprrULuCD/AJFnVmb0UIQPqQ1X4tQuLGSKSdcwSYD/AOwx/pWhd3iyRZU8VTmmtSVSaejPFvGulat4rvoP7XsjZaVbNuFoSCZWHRmP9KwGto7O6EcKKgXptHGPSvSfFVyQku3rg4rzLWjJbxrcXXG9f3bA8sPpVU5c25z4ylGnaxpaKRZ6uJE5glblT6k9vzr27wx81kp4wMEfQ9a+ffCN2t/tikzujkHfnBr6A8GfNpsef7nJqo6TPOqaxOP8Y2wj1ec853cj+VYQXFdn8QLcLfrJ/wA9IwfqRXJbeOBXsw+FHhVFaTIttKowak2+1IFNXYgAvenquKVFqbb7UWENC4FSIvGaVV46VIinFWoiYsS57VMi8d6IwfSrESnb0ptCuecBMdqClWNnHGaClY2NeYqMntTdntVll5oCYosLmK3l5NSItSeXTguKLBcEXmrCDp3qNVPWpk4NUkBIgz0rW8PR+Zq9oh/ilUH86zIxW74Sj367ZLgf65f51VvduJbpHsthhbhs9HTA/Cq+qs0ImkXB2neB9Ov6UtxKLe5tGONrMVP41DrxIjkMY3EL09a8o9U+fPi9YXul+PLXVtKfy3u3UBwMgk8cj3GK67wLetfaYZJWjeVZXjfYeMqxH9KXUJ7PWL6y06eJWuLe5i8o5++hbjn1HP8AKuK+F+tRWvjDXvDssiiRb6aWNf8AZLnI/OsKtO8Lo78JVtUUW9GeypaiUxSMu5F5IAz0qra+J7WfWLjTbbTNRnuLXHmKsGAAemCeta/h+X93JbsvKkEE9xVfXdLmkuhfWMr29wBtLxttYisqEYvc9Wd5PlTt+RZTUGXzGn0LUo1jYKzeVnBP0ps2tWMPyzw3dvg4JlgYAE/hSWer+KrW3dDdW85JyPOh+Y/iCKivdS8X348vzLaND/zzh6HGM5bNdDpwsV7Kut0v/AhGu9L1SKSK1uopwVwwVgcfWqFuZYrXypMsyErn1A71qeGPC+l6KJLpYEkv5wPPnZRubHAFRasyea4QcDO41xVopbDpTezOQ1a3a4mWHHMr7Vrz743QvpqWNuF2tIp6egxW38UvEtzozWEemsn26a5RIgx465b8O1eXfErW9a1bxbcDVpSTbubaJcYVFB4/H1Na0KbspHDjMRF3h1L/AIFm23SzfKmGzn+8c4FfT3gpT/Ywbvsz09q+XvAQM15BalQ0meFz2zmvrPwnavD4cg8xcSMgJHpxWqXvHnyl7qMH4gwhrW3l7qSp/EVw8iYbPSu38ZuJIWTqRKcfTH/165F04Fevh1eCPGxCtUZUKg9sU5U4qwI+9OEfHSuixhciRPyp+z61KkfFSLHTSFchCVKicVKie1TLHx0osBFGlWY4/lpUTHap44zt6UWEedLGaClWhGaDHU8qKbKJSkEfNXDHmm+XinyoVyps9qNvarRSmlB9KOUdyJF5p4HNPVacq0rBcdCMnNdJ4MjLeILP0EgJrl7u7ttPs5Ly7lWGCMZZm7Vh+DfiQt7490ux02B1s3u0jaVh8z5OOB2HSpqNKDLpxbkj6L8Uv5emwSLw0bgj67qbqGoL9iS8C7gVBI9R3FP1tVazijfPU5Hcc1534m8V2miN/Zt1eRxPOCbYscYYdc+x9a8VP37Hs2ShqY1vYt/wtbRP7PkWSGe/iLxs33E38kDuM/lXgfxD1K88N/GnWL21cebaalJjHdd3Kmtjxn4t1b7fcLFM0U0bh0bbh42PUcdfqK811K4kup5LiU5lkO52JySx6nmu6nT0OT2jvc+2fAfiK01zQ7HVrV8rNGM+3sfoa7y3EciKxxzXzH8Cb65tPBVrJuJhLupHp8x5r3Xw14gt54Vt55VWVemT94V51uSTR9DCbqQUu52cdpbNg4zTpoIQBtxUNnew+X99fzqtqOpQRKWZxj61TkrFcruRXkwjyqntXL+JryOxtNmRvbr9abqHiO2Vml8wbF5Bzwa8X+MXjqSO1e3tpMXd0CsYzzGh6v8AU9qwjTdSSSKnWjRg5SON8ReIhrHxYspA32i1tLhIEQHhiWwx/M/pXX/GPSIf+E78RP8AaYovJv3XythDKB3GRg/X1rzHwVaRweItNuriVIkS5ichuuAw5xX0B8aNNX/hOtXleAyC8ut8O0FmLH+ELXpVYqEUkfOwnKpUcn1OX+CXhpbrxBHMsTGKM43N19STX0xPNHZ6aWGAFAUVwPwo8PSaTpyLNGBcS/MwUcRL6e5P9K0/Heri3gNpGcpGME9ya4pVFCPMdig5ySMXVdQS51OWAODgAn8ef8KotFxXn9v4hmXxRcS3AZUZ/lJ6MtejWkkV1arNEwYEdRXo4CspR5OqPMx1JxlzdGQbKUR5NWhHTlj9q9KxwECR8cVIsdTpFx2qRY6AK6x+1TKlSrHwKlEfAp2AjSOpo4/l6CnqlTxqNtKwHnQj6UhX2q1t9qjZeuKVgbKxjppj4qwy45ppFMVyq6U3bVll4pmPUcUWGRBeag1G8tNNspLy9mWGCMZZm/kPeriqoBY4AHUmvD/id4mOvasLWzkJsLclUHaRu7f4VMnZFRi5Mg+IHjC48SSiztUMNjG2VXPL/wC03+Femfsz+ALibUoPE1/CVt4pB9nDDG589fcD+dO+CfwVl1JIPEHiqI21iSJIbZ+HmHYt6L7d697v9a0Tw9Ybnmt7KxtFALuQqL2A9q8nFYi/uRPUoULe89iz4tvVsbG4meQRpCrSSPjOFHUD39K+LPiF4mn8S+J59QOVUHbGM5AUdK9i+IvxW0O+1aw0e3uhdaXJcp/aE6Zx5Jb5wO5OM1474+/4R/8AtuCLw7PHcWawbZJERkDPvY9GAP3dtaYWk9ZNE4iabUUZbXUl1CXuCWkRQqSZ5IHQH1rGuEOCfWtcNDHahVHXrk1SeNZJFUfxMAB611NaGB718H7VU+HdlG2M/MxH1Oa3rm3ljP7tmx/CQeRVHwFbtp9smmNwuwFPyrqDaMQRg/jXi1Je8z6WhH3EYX9ta9br5cd620cDcMmohqGq3RzcXU0x/wBo4UfhW41lH/EgP1qex03zX+WMYHcjgVnzI2akcxq8r2el3Gp6gzeRAhfaeNx7CvBr6+uNT1G41O6cNMTu56L6AfSvV/2iNYW1sLTQ7dvllfzJiO4Xp+teOW+3cMkFW4zXqYWCUObueJmFRufJ0RPFJIH3YZju+93z619T/D+1uPEGjaXql5fzSkrl5bgkyuAMY55zmvnPwfb3l5qMdhbTLEzsAHztCjruJ7Yr6h8H6euhaIkF1dCaQLueRWJyPTJ7VGMmoxMMLDmkdjJeW9lYsluBGFU856f/AF68x8RXr3jytvO0E9+pNX9U1iW8jZl4QnbEnb61hXETC1O7l2kwPfH/ANevn6tVzke5CmqcTltdtREhmfA2KGB/pUPhTxdHpeoQQ3115UMwC4Y5XP8AStjxqESxMb4HyB2Ppj/9deIeIr5brUCu4+WnypjggCvSwMJSd09jzMZKKXKz63twssCzRsHRxkMvINSpHXhfwM+IMln4hi8O6lIXsL0hIyzZ8mTsM+h/nX0C8IVyFOR2r6GlNyWp4c48rKoSnrHU6x1IseK3IK6x1MsdShBT0SgCJY6nRfl6U4JUqrxQB52V4qF161aZfaonHNKxJWK0hHNSkUwrxRYCFhwaibipm6VBM2Bk9ByaTGef/GPxK+m6Yuj2chS5u1zKynlI/wD69bP7Nfw0sdRCeK9egE0ETAWkDjh3H8RHcCvK98njTx67XDeWkswT12Rg4wPwH5mvrLw5ANPsxDb5VLW1WGKNDhdxXcSPw2j8DXmYys4qyPRwtNdTf8Qal9njKghETgvnA/Cvnn4/eJLW50e00mxlaXzZfOkkPAYL0A9snr3rv9bvDJpOpTSTtMIJWjJLZI7f414b8TrCeFtN1Sa6hkgv4m8iJPvIqEA57c1w4Sm5VOZ9DrxFRRhy9zhXyaXHy0P1wBSr92vYOAkzmEKetdN8JfD7eJPHunads3RB/Nlx2Vef8K5kcLmvoL9j3QFkuNX1+RScAW8RI/Fv6VlWlywZvhoc9RI7K/0byLmKRFw0b7fwHFdPBpyzRowX5sc1f1ex2X0qsMhwHX+v9Ks6ZtVVVsZArxZrU+ipv3TPGjgHcYs1WurGfHlxrtrtEQMnHSkktYxG8kpCIqlnb+6o60Km29CpVVFXZ8WftA3Ak8ePZI24WkSof948n+lc74Gj8OTawLPxNcXFtaSoVjni+7FL/CXGMlOxx0zmnfEjVx4g8fa1qyxpGk92/lqvRUX5VH5KOe9c4fml649K9ulHkikfMV5upNy7n19pfwb8M2M9rfeHdYmuoXjDqrFZFdvUMOq+3tRrf2izj/suSUSTRjMjD8f0rxb4deKvFHh+Kw03R9Tnt4y4MiEBh8x6AHpxXr5S8u76e5vlU+ew2YPVR3/Fq87MLS1OrBNpj1tMwq/zEovy8dSanudPCJbwlDlMcdTnvWpawhzEgBO07yR7dP6VhfEfXIdBtWmDH7U0ZjtkHYnOXb9a8qlQcmehVr2Vzzf4xasiI1vBOAOEOD97r+nFeMzEtvbvmtnxLqr6lfu27ciHCn14xn9KwnbFqznHOa+jw1FUoWPFrVPaSuNs5JIpo543KyDDKQeQR0r7J+GevL4l8E6dqm8PM0QjuPaVeG/Xn8a+NbceXa+YeuM173+yZq8Jt9X0Ka4xOXW5hiJ6rjDEfpXVT3sc1RaXPdUX1p4SpQtLtrpsYEapT1QZ6U8LUgXigQxV9qeqcdKkVeKeqcUWA84ZeKhkXmrbrxUTrzSJKm2onq068e1V5BQFyu1cd8TfEK6H4fkETj7bdAxwDuPVvwFdfMyorO7BVUFiT2Ar5y8ca3J4g8SXF5uJgVvLt1z0QdPz61E5WRpBXZL4AkEGuRz7vufO4PfHNfRXhjxSt34WstSE2xllVZ89AvIz+NfLccssCs0ZxuXBrrdI8V3Gm+H7ixBLB9ihQeGXkmvPr0uc7YTcT0zT7/zLnVNKj89zeyn/AFamR4wT8zBR2Gc/jXi+p3k15cvvuJ5IUdhAsjZ2IT09q9I+C+vXmh2Wr+KJ1aKxGoWdveX6gvLFEzktGo6fNtGfYVxXj+006x8aazaaXO1xZxXciwytjLjPXjitKVBQTZnKo5OzOcfr0p6Lx70AZFSrwBWqQXI3zj19K+2v2evD/wDYPw10uGRNk9wn2iU9yW5/lXxJLL5ZDL97PGa+xvgF8UNO8Z6RDpE0aWetWcIEkI+7Kg43p7eo7VyYtOytsehgHHmae7PQvEsKtLFMikD7prKtFKzEHtW7qo861derAccd6ybI70WUrnI6V5stT2qXum5ar+7zXNfFvWP7E8C6tebtpitnb/gRGFH5kGujtpNqbscD9T/nmvEf2tdb+x+BE05JPnv7pUPuq/Mf6VvTjdpHJiJaN9EfKZYtlmPJOTmnWEavcxhscsBz0qI1r+FLCHUNfsLO4kEUU9zHE8r8LGGYDcT6DNerbseC5HsHwo8K2U+lNrl0WublL9IxHC2Fi+U+nBJyB7Yr1G3t8y+aLpJI9u1Yl/hx1rK1zT7D4U67e6W2650LUyt3ZRp80lu6rtHXrzyOaH1bTdK8OTXRvt8uOPkw5Lkngdz7V52KpuTOihUsdHDcRWWn3WoS4VFRpBz/AAr/AImvm/4meJLrUdYikMzbha5AJ+6Tz/U13PjPxZnwzcTLsCS3UdusJbKrEoye/qBXiGrzvcalNPIeXbd0xj0xVYShy6sVaq5aFZj8jH0FQzgtCkQ696kmP7s07CIpY816NjnIpyqQ7TxWt4B16fwz4r03XkDBbecb1B5aM8MPyrMWPc3mSDJx8o9Kbcc4HYGla2om76H3pYXMF9ZQXlrIssE8ayRup4ZSMg1YC18+fsv+Pn88eCdVmBQgtp8jHkHqY/5kfjX0Uq8V1RldXOZqzIwuDUgXPanBakVaokYF46U9VOOlO209RxSA84dcrULrirJHGKjZTTEVJF4OKqspatBkyTUDR80C6nn3xk1b+yfCE0Mb7Z71vITHXb/Efy/nXgUYr0D47ap9t8XLp8bZisYgpA/vtyf6CuCjWuWo7yOmmrIkK7kIz2qSERvNEsrFIiwDMoyQueTjvShflOOtdX8HPEmjeFfHVjrWuWJvLSNXTaMHy2YY34PXHPFTY0ufQPh+/wDhzDNcaLdafbweEfEOmxSafJJblVmnt1dZGJ7OBg/XvXyvNtDttJK5OCeuK+g/iZ4Nivvg3N4h0vWoLvS9Pne90wJKABb3Eg8yMrjIdXOMe5rwBlBxgDNaNGcSELwKkUfJmpFTimTt5cTMeKmxaZ6h8GPgndfEnQb3Wn1dtLghuBBbnyPMErY+Y9RgDIH51W/4R/XvgZ8WdJvdetGubVZG8qa3JKXMbDadv+0M/dNJ8J/jn4s8CaPBosNrYahpcUhdYJU2OuTk4df6g19K2XiDwP8AGTwXZau1pG91plykzW0zfvLSX1OOqnH0P4VnNaO5pCVmmtzTXWG1RI5LSN4oXUMC4w2CM9O1WbeBQQqxuOeo9abolp5syKSFU8D39677RtEgbCZ3nuTXJGkkjrniZye5xupudP057y7cRW0CFncjAVRySa+N/wBoLxrpvjLxRbPo11JPYWkRQEqVVnJ5IB69ua/QjX/D0M+j3EJRXRoyCpHB4r8wvFtlbWHizVrGzbdbQXsscR/2Q5ArWnRipcxnUxE3DkMvbyK9n+Fvwj8ZeI/AM+taPPapZ6nvhe3kUeZMkTKw2Htlsjt0rx1V+YD1r6U8Fa1B8Pb3w9rHhHXr/UfC2oOLe702f5vIuSF3p/vYOQR9K6oo45Mxtf8AGFt/whOitcTyza3pUv8AZd/aXYIM1v8ANg9jgYAyOeMVzvivxT4MvfDN00Z1aTVGjC29uCqRWxHRmPJc9a9u17w98Pfi3cW/iDUjL4ZuNNaWHVWcpDIXU4COW46ZbOCa8n8U3HwO0K5vdJtPCut66IIpA2q/a3CPkcSAAgHBI7AUnTTdwUjxifVrm4iEDSEqhJI9aqTN/F2IqqjfKkv94An696tSjMJwcjsalIuwjn9xn1Ipsr5cL2X+dEn+pQe4qOQ5ZI1+8TuNU2K5djPyZPNRSLwWNPjbovpTypc5PQVXQm+pDYXVxp99DfWsrRTwSCSN1OCrA5Br7k+G3iOHxd4M0/XItoeaPbOgP3JV4Yfnz+NfDMy5PsK9y/ZK8W/YtcuvCd3LiG+HnWuTwJVHK/iP5U6bsyZq6ufTIUVIq0qingV0GQ0L7VIkeRSheKliZlXACnnuKQHmRHpTHFS4FI60zMrspxnFZ+s3kOm6ZdahP/q7eJpG+gGa1HBFeYftAa6dO8MR6TE377UHw/tGvJ/M4H50m7K4JXdjwjVr6XU9VutQn/1lzK0hHpk9KbCKjjU56VaiQVyrVna9rDm+VK9Y+DHhvS/D+s6Brnjf7DLouvwuttukDLE27G6Udhx/48K8oZN7JHuVd7BdzHAGT1NfSWjw+D/hTYaZo+pSWniTTNauZYry7ZARFAYkOEIyDhiCcH9RVWIbMP45/DS/8H+G73U9HvJW0GW/QRolxmP7NIu5Vx3w46+wNeHhcmva/wBoE6p4S0i38HR3v9peFtQ2XehzedkwxqTlOPvD5u/qDXjCd6bEgAwAO9P/ALF1nU7K5u9P0u7u7WzI+1SwxF1iz03Y6dKjdlVSx7Cvqj9kXxd8P9O8Grof9rw22vXc7S3cd2PL8xjwqox4YAY4zn2pMqOrPkOPjj0rtPg74ibw742tJJLl4bS6PkXIDYVlPTPrg4NfY/xK+B3gTxtFLcHT00rU3BK3tkoQlvV1Hyt/P3r4z+Jvw98S/D/WpdP1qxkEG8i3vEQmGdexDdAfY8ipfvIpaO59raBdQLHC+4MykcjuK9I0XUYV2kYwf4q+E/hj8b77w7bQ6dr1m+p2kQCxzI+JUX0OeGr1kftJ+C7e1DW9lq8soH+rMIUZ9M5rBRlHSxpzI+iPix4usvDHw91nV5LhI2htHaLcer7flA/HFfl+8j3EzzSEl5GLMT6k5Nej/Gf4ya98RrtbGRBY6VGdyWyNncexc9/pXncK8ZrSMSZO523wp8NaJrWtxt4ruLmw0Nlkj+2wgHy5lXcoI7jGc/hXr+gvp/hnRPFfhWS5s9WtLaKLxHoF2qfLO0RUkfU4wfTmuf8AhCdI0zwJrdh488O3kmjyurw6iieYLKV4xhgBypIKtnuOxrV0O6s20T4X6tdQpcWEU134eukQ8SB8gSfj5mcH0rdGDZ1fhi28M/Frx7rXiHUkuR4cs4Ir42i5jie6aICXc4wTgDGAe1eP/F74vX3iLRj4T0HS4dE8OrbrbiDbvmkjRgVyx5A4HFa6WfjPT9XtdP8AFyajL4a0LTRdT2EEgiSONg3krJtAG5mK8HJ5+tcZ8dPG9n468dPqWn6elhY21ulrbwgDoo5PHv09qJDgea2fzRvEf4DkfSrFtJmFo3PK8Zqqn7m+yfuscVK42XJXPB5rE2ZJL8qhvTmoQ+0luruf0qa4xsI9qqRSbX3nJJ+6KGCRow/uxl/vGrP3lqnB/wA9JOpq1EcirREkMkUYIp2lX11pOq22o2chiubaVZYnHZlORT3xVaVc80NAtdD758D67b+JvCem67bEbbuEOwH8L9GX8CDW2BXzz+x/4q8y21DwfdSfNEftVoCf4Tw6j8cH8a+iBXRF3VzBqzsAqVBxTAKenSmI85NlcjtTGtLj+6a7doovQU028J/hFcHNPudXJHscM1rcZ+6a+cP2gL1rjx8bLdu+xQJGeejH5j/Ovon47eJNR8G+B31LRrIS3Esgg89hlbbcPvkd/Qe9fHUslze3klxczPNPKxeWVzksT1JNVFye7EoxT0CJcVaVflqLMcXWVfpThMjLww/CtEJl3w5/ZMnifTI9dlaPSjdILtgDkRZ+bpz0r2bQfDeneKvDGq+FvD7XX9l/2p52hXd4oCM4j+aFmOCpcYKg9cV4DMrSSqiYYswAwa+kry+g0BdH1TThNqvhO70+G18Q2kC5QTwKIywP8MgGCDx0qokS6HK/ECO+s/h5P4d8QWtxFd6BcQQ6f9phw6xysxcKe6naMEV5UrYWvT/jbfWN14c0z/hHfF9zrOhLdMBZ6hxeWb7eAc8tGR0PPNeWRNuwOabCIy/b92kQ6v1+lVV46cYr3r4U/AE+Pvh4/ieXWZdNvJpnWyUxB4njXjLDry2eR6Vx/jL4H/Ejwyskk2gyahapkm4sD5y49do+YflUjtYj+G3xn8c+CXjitdTe/wBOU/NY3jGRMf7JPK/hx7V9T/Dv4seBfilp39j30NvBfSpibS78BhJ67CeHH6+1fB53wzNb3EbRuDjDAgg/Q05JLiGVZIXdJFYFWVsFT2IPak1cpNo+qfjH8Gvg7oF9bXV74oufCpvpMJbKvnp7kLgsq+54r1Lwl4G+FN54Fj0XQ7DQ9Z0wJ882UllkbHLs4+YN+IxXwrrmtavrdyl1rOpXWo3CII1luJC7BR0GTVS3vLyzYy2d1PbSY+9DIUP5iizBNHq37SfgPwl4G1nS7bw3FOk14sss6yT71VQQFA9Op/KuI8B+G28Tay1k04tLWGCS4upyQBFEoyTz3PAH1rm4ri4unaW5uJZ3zjdK5Y/ma7HwHZf8TXTprq4WKxmvI/PUk4Ko4PzD+7nA+pogrhJ2R7T4N1mPxL4NguPD1lJJ4g+zro2raYcmG8t2jKQzsDx8jBcnt0ql8NZrO/8ABfiXwuzQxXujGLV7WOZSCk1u37xePYEHHPNT/Be617wX8brLQ9a0caXDq+5GDRgq3LOhRgcbSR29q6X4k6KPh78V7rxZFbRPYahDdXrb48rv8lg8R7EMxXj/AGq0MjT8S+NdcuPA1zqPirwO0/hzy1OrXLSiFpg+PL8hM7uGKck9jivjjUBG08ksCFIy5KqTkhc8AnvxXb698Q/FfibTdQt9d8S3TwTIirZooWKTDghdo4AHJz7AVxhHymoZcVYyb1dybwORUjfvIoZh1HDVJtDSMjdCKhsAf3tu34VmaBdvhtueoqlEQpz1NTXbfvRnsKqxt82KRa2NGJiTkmr0LVmQn3zV+BquLM5Fs8io3UYNSqcgc0ki8etWSX/AviC58J+MNO163zutZgzr/fQ8Mv4gmvvHQtTsta0e11XTplltbqMSRsPQ9vqK/PScV75+yr8RI9OuD4M1m4CW1y++wkc8JIesfsD29/rThLl0Jmr6n06OlSIOKFU1NGh21pzR7mdmc1JfwqOuaxNV8Tpa5VMVVYmTgsTWNq2hyXZLJIQPauXlOhSPJP2iPG15qv2bw7FMRbjFxcAH7xz8o/DrXjIUt8rSCNfQdTXXfGFtnji7tl4NuqREjqTjJ/nXJRW2Wyze5ppWBakhjtYVBYgn3pjTx7SsSdfQVFcvDG42o0snXH+elRSXV0vK24VfYU7jsW7Brm1vYLuzlMN3HIrRPwQrZ4PNfQ1nP4r+DlpJplkuna7oWuqv23eM/vwn72I91OCceoxXzbFcSyONwI9/SvoT9mTUW1T4kjS/GoOoWGuWzTRJeKSjzoBtdCeN2ARxTi0RNHO/Ezw14R1HQJfG/grUwLQeWt1pNy2LiyduBj+8vB5ry9n8q1d/bAr6G/aF+BNroWlX3i7wnfFrKGVnuLKTH7pCf4G7gZ6GvnbUNwjjRQSgOWYDgfWqYontPwq/aJ8QeENJsdC1LSrPUtJtYxFGIx5UyL7EcH8RXvPgr9of4d+ICsNzezaHcHot+oVCfaQEr+eK+Fgdx4IxRv3dBgVLiUmz9DvEXg34efEbT2lv9N0rU1lGFvLYr5oPqHTnP1zXmI/ZT8K/Z7lV8RausjSk27YQiJOysMfN9eK+UNB17V9FmE2i6pe2EituzbzMnPrxwa9O8OftDfE7SdqzatBqcY423kCsT/wIYNFmPTqdtqn7J+vrKf7M8WabPH2+0W7xt+ma5rXP2Y/iRZIzWkmjaiuDxDdFG/J1A/Wuhsv2sfEcagXnhbSZcdTHLImfzJrdsf2tdJkXbqPhC7iOOTBeK/6FR/Oi7ElE+ZtR8O6xoGvS+H9UszFqUcio0Curnc2CoBUkHOR+de9J8JJLGy8M+BLq8UeIdfk+1X5T5/sduilgMem4jJ7n6V55b+ONH1D46f8ACdXdlO2mm7E4gkUF8BMKMA4zkCupHxY1yz+I2p/EOzsIp5rtlgQXCExrAoA2Iexz/WqgrImWrOg+I/hH4g+EfC8R1zXIbrSNLvA2nG1Yl7eQnCMzEAqvBwMn610nxB+K9lqfgPwxd+IPDtpqga4ng1K3lbYpdUXlCCSCd2ayo/HWpfEe98a6Hdad9kW78Oq9vb7zJse3xLnoOWzxx6V3/wCy/wCBbf8A4VYx8V6VHdjUrozxQ3kIbEe0AMAem7k5qvUlJvQ+ZfixrHw91Ky02HwR4au9Inilka6kuJd5kBAAXrzgg88VwKMD8pr0/wDaW0HQPDfxavtK8O2q2tosETvCpyqSMCSB6duK8unTb8y1JZBcLtk3dKryfub4S/wvV5/3sO7uKiMYlh2N1HSoKRR1SPa4kX7prPQ4eteVGe2eF+SoytY/8VRPc0hsXITyKvQGs6E9KuwZzVImSNGEipOvvVaEnPOcVPurQixFcJnpVdHaKRWVipBBBHBB7GrbNn+IL9aguoUCgszsD3UUmCPtX9mXx5N458EvDqLb9U0tlgnk7yqR8jn34IPuK9djh+Xv1r4T+AvxSk+GWq3kg0ldRsb5UWeLzNkg2k4ZWwR/EeCK+6/h/wCINJ8Y+ErLxFpQdrW8XcobhkIOCp9wQRUMF5njkN7bhAWYDis/XPEEFnCfKYEkcY61w095qUa7Wjk/EVnrPI8+Z9xOehpe0TBwseNeN7577xPqF45+eW5difocD+VZttIWUr6tU3ilGi8QX8bKRtuH49Oc1HYRhY/MY4B6U1uUtiSC1Rc7iCScsfWn7GkY9ox6DrTZJPnUHnJxirM7eWg2jnNWS3qRypH5fllRXqfhz4h2Or+EIPBvjC3RLawttulajbjZLbuinblhzycDj8a8wC+cN6/jTXjkU8jNC0Dc95vvhR8S7rwd/aWh+IbXV9LvLPctta3bgSIeeVcAFsds9RVH9lrXfBGjya5Z+Lr/AE23ubt4oooL1AVYLnPLDHWvMfCvjPxX4ZYJouvajYxZ5SOUlP8Avk8VxmryTTanc3ExMhkkLPJjAYsc/rRJ6CjDU+6tR+Evwi8YX8l7FplgxjX97/Z115YPuVQ4/GuC1H9lvQ725uZtJ8T39rZkHyI5IVk2n03ZGR+vvXynp+oXuns7Wd/cWQcbW8mUoXHocda7HwP8XPHnhGOS10LWJTaSHmC6XzkB9QG6H6VPMyrI3td+BPxH0vU3srbSYNQTdhLiC4Taw9cEgj8RVe6+B3xZt4fNHht5h12w3Ebt+QOauWnx6+JcV/8Aa5NVsn55iayj24/LP61614D/AGpNJby7bxhoptJOhu7H50+pQ/MPwJp3FY+X9Y0DXNGu2ttbsL3T5lOCk8TJ/MVTkhVYzyTxX6DWPjr4ZeO7L7KuraJqsUgwbe5K7vptfkVwvxF+CHwvu9Pnv4beXQmCFzLaT4jAHfa2Vx9MUKwO58seFXgTw5dxHTYbi7aaOSK4OS8YXOUA9GyM/Svqn4LXngfxB8E7Sz8WTaXLKbmSS7guikWx1fjavGBtCgY9K43/AIRbwt4Lk0jTfCNuvibxRqWlbbLy5d0Yk3MZLh+wKgAKB1IPSvKND8H6zr/jT/hF1SUaiY5i8U0W0oUQtgg+pGPxq1siG7s9X1vUNP8ADMvgX4m6ZbL9nZrmyvLSE48xVZgqE/8AXMqOfQV2P/C8vFHhTXrm18V+EWt9IPz2TIuDFCThV3rlHwP8M15B8PvF2i6D4R13wz4t0pr+C8jaSwVuVhuAhXJHYnI5HpXLad498WaP4du9Cgv5JNJv0kia2uF8yMK4xlc/dPUjFNgtNin8UPEI8WePta8RJuEV7dM8QIwRGPlT/wAdArmnB2kNTz8oB/IVE7Hac+tSMrRN5cpTsTUoXaxqGX/Xrx6VLI23OeKSKYTqgRnP92ubZCZto6k1sXMu4YzxVWyi3XjMwwMcE1lUNIaFaP5SV6MOKsxSMpHerOo2UQIlgmUykjKf1zUUcGQN80an60RuDsTJeNjHl/ieKcszMRyM+i802O3t8/NcAmpkgT+C4I+mKvUktWqswLMPwqTy15U8g1BtnCjbKD/wGozcXKHBwx9CMVRNiVocHKV7J8IPjnqHw/8ACP8Awjy6Yt3Gty8yMZim0NjIxg9wT+NeOJOrHH3TUoz7UEvXc+4rzw/ZTA5gTn2rj9e8LQ2sv2iGIHHauu1DxXpNjGZLq4jhQd3cDFcD4p+M3ga1jeP7ety4/hhBasNDWzPlz4gMzeNNXB4P2ls1mxzM21Rj5RgVa8cata6z4s1HVLGNo7a5mMiqwwRxWTGxBHY1dx20NGM7rpRk/LyanuZDIdq1nwO24sTzmraMDyOOKpGbRftNscIC9e9PYuW/hA9zVONuDnIqdeR1qgsSbXHVsfQUDzFBVJMq2NyMAVb6g9adFnv0qQLupiud14P8eeB9D8LTaXrHw4tNQmlBWWaPBMg9fm5U/Q1xar4G1fXG8ttW8N2Mh+XzMXKp+QBA/Ou28A/CXxF4whF2ka2GnnpcTg/P/ur1P16V0uofs43k0wg0zxJEZ8jcJbchfzBNYyrQi7Nm8MLUmrqJDpv7Nq+IdFTVPDfji0v4ZBlH8nKE+hKnIP4VwutfAb4labrK6amjreB8lLiCZTER7k4x+NfVvwX+CcfgJHul1zUJ5pk2zgymOFvpGOPxOa9DH9n2juttGbqcdXbkA/WonWXRG9PCvqz4w0L9mX4i3siNdSaXp46lnnLlf++Qa9h8L/BW20nQ5tK1bxZrepeauyeNbpo7f6BB/U/hXuSWt3cQmW5ujDH6A7AKyf7U0K01b+ybdJZ70rkM8ZEX/fR6msXVkzoVCEelzzfwT8LdJ8G63ba1od5dLdwOcPP8+YzndH7A569a7bUri4uNbsNTWG0t5bScyyFY/mnXaV2FjyBzmupitLjBZkUE/wCz0qG4sZJwVVkB7/JS9vU7h7Ck+h4Q3we0i58V6tq9+8d3Z3QlaysSWRbV2OVO5Wyygk8cdazvEPw8+0aTbaJdW8KW1ozXMcdkBH5jYwwBIPYDqMjmvd5tKmiPGyTnoVobTFuYvKkjCkHKuP4W9aTr1e41haNtj5Osfg1da1qsh02/FvZE/u1ucmTj7y5AwSK5jxf4A1Dwp4lGn6havdW4IdWVtolX0DdjX12vhu8sNQ+1RJGqvJ98j5Q4/lnOPxpbnTtH1Xx/p9vrFpHc2wUFElj4BYHA/P8AlWkatS6vsc9SjTUbrdHkfgT4QfDfxpoA1Cwt9RtblfkmiN0S8T/yI9DXHfFP9nnWdEt5dS8OXU2qWyDMlu4HmoPUY4b9DX2aPBnh22Msel6cljOF3LNCNoyefXnp+tUrPN1A8d0gE0TNFKB0JH+NTNzpvRl0vZ1VZxsz8z3spoZpIZYyssZwyPwQaQbQdrF4z79K+oPib8HpPE19rGtaGqx3kDAiIYCy/ez+PAr561HT7izuZLPULdoZ4mKujrgg10U5qa0OSpTlT32MnypcbkKOtMwpbDRKG9D3q29s0Z3RHHtmlQrKuyRcGtrGLZUFrBJxgxtUcli6fMo3D1XrV427LzG24f3W/oafAcnbyrDqrUcqC7M+KORBlWbHqP8ACraYkQLKoI7MOn/1qurErdRhqRYNnzLyO6+tCVhNlcxMg2tEJF7MOopu0f3se27FaEajHH3T0z2pCvPKBj6kVVhXMPWNY1TVJjLqF/cXLHn53JH5VmkZzU5wW2ONjdvQ1G8TL9K57HQVmOG4qRZMEZFBABx3pjLQBYilXdzV+J1KjvWQMYGRU0bMD8p49KaZMkayk7u+KnRzkA1nQ3BxtccVcikVhmrTJsXom5HFezfAD4Zr4nuf+Eg1uEjSLdsRxHgXDj/2Ud/XpXl3gPQbjxN4o0/Q7bg3MoV3xnYn8TfgK+7dE0uw0bRrTSLCERW1vEIo0A6Adz71lXq8q5VudODoc8uaWxYtNKeeyUQFbWzC4R1A5A4woHApxuNJ0S3C8TTr/dGWJ9qY2nWkeZC0sS91jkIB/CpNP0kSyMz2/koDlQev1Pqa4Vtoj104pasuxy3mqqAyvHGR9wcH8atiG30+NYzh5B0jX/PFVxqK2260sQHlAwT/AHan06GOOD7RfPhzy2eprRWMZRaI44bm7lMlwQEB+RB0WpJ0tFlj8mzhubhe8i5VD6+/0pTPLfOY7f8AcwDgcYZvr6VZRbW1hBJC46kmmiZJ7Mhkhnuv9dK3uANo/KnQQLCO1U5tYdpWis7VnHeVuF/CmQpPM5eW4Y/7K8AVDaL9m7a6GnMqsnYVCYwuDgVlym9spjLHI1xD/FG5yR7g0h8QWjHbLuif0YcfnTumjOVOSfu6l7UryGytczAeRK6gn+43QNR5Nnej7V9jgmlhclkccMe4z2zWNr+oaLqWltZ3F9btG0kauqyjOSwAH1ra00JaJKu1lXcwBY9cE8/lVqXu+hlKPva9ShdX17LO7Q6pNbw/wQKMlB6bupx9ams7ddP02eYO8ss7FyWJJLHjvVGHw94iu1N5BrmnWtlKS8aGxEkirn+8avypNJNBBBl1gKtNKw+XPYfU+1XU95Izoq0m30GaNp6WP2lBhiZArEd2AAbr75rzv4z/AAh03xlbSX9mEs9WUfLKBw49GHf616rbwrHAq5wByckk5+pqrd3trCpLzIvbk1i3rdHUldWZ+d3i7SNZ8Ka1LpWuWT28yMdrEfJIPVW9Ky/tEbf6xCtfW/7QGqeBV0eX+3pra6bOFgTEkpJ9FHI+vFfKVymjPevDpNxLJByyLKhDKPSuyjUctGjz8RQjDWLGRFWHysHFPaPPLAnHfuKZ9hQnI+U+oNKIZk4WYH/erc4yxEpwBnd71KBgVZ0DRPEGs3At9J0S81GTOMWsLPj646fjXqPhz9nX4maxte6s7LRoWGd11MC4/wCArn+dMDyTjJOajJjJ5avqfw/+yjp6KreIfFNzcN/ElpEI1/Nsn9K6+3/Zt+FsUQSSzvpmHV3vGyfywKXMh8r7HwJKuflcZHrUXlzJzGwcehr17w98BfH2tIkk9pb6bG3e6kww/wCAjJrvdG/ZZcqG1XxSQSOVt7fp+JNZ2Nbny/IwY/vIip9RUZeL+EN9K+ztO/Zh8FxqPtmoardH/fVP5Ct/T/2dvhjanL6JLcn/AKbXLn+RFKwuY+DnZj2wKdEc+ua/RKy+EHw6s1Ah8IaVkd2h3/8AoWa17XwD4RtcfZ/DOkR46bbOPI/SiyHzN9D84IkmOMRs2emFPNadlp+qSjEOm3sn+5Ax/kK/SCDQNMhAEWn2sYHZIVH8hVyPT4F+7Eg+gp3QtT4+/Zfsb3TvHDXWqaLqcCvbmOGaSzkCKxPc4wOK+srWeNxgsM/rWxFAEHC/lSyWsMwxLCj/AFHP51z1KfNK6OyhXUI8rRQt3WGVp7ize5Ax5YjYAg/jTlvZL6eVLg/YIgvBkON3tntVpNPRSPKkkTHYnI/WnyW8wHCxyeo6VnyyR0xrR7lUTabbMPscYkIHG0ZyfU1Hb3kguJptQtTMvBgVD09QaSSTy3WGSFoST3GB+dSpBuy3UdqWtzR1EQzX87ljFEsAY5+n0FQQoHJZgzsTnJOeasvBubaeKuR28cUY9alpsr2qtoMgt9qh36+lSeWrEso+buB3p6EuvqahZpI5Qy84PI9RSIu2yMSor7JgQpGM46VR1nQ7TULRop7aO5hcfMrLuBBrXEMdypaH8QaiQtaEj/lmfvD09xTsNS10POdP+G/gHT9aXV18OQx36EFXMjkAg8EDdium13w94h1++tHstV/sqwRNsqR8vLk5J54HpXQvZw3NuZYQhBwQRzWjpUvmx+WRiROo9R61pBJ7mVebSTith8lhdtp8dlblbWCNAmVbc20dh6fWqU9jfJF5MHkwov3Qctk+pPc1tKZF6E1ICzcNzWvImcUaklseP+M/CnxO1TemleOLLToSOEjscN+LEmvI9d+BnxMvHaS58XRX7HkmWWTk/nX1y8Gf4ajNpmrikuhMpyl1PhPWfgb8RoX2/wBm290P70U4Ofz5q14T/Z38XXNy0+qPbach4wDvbH4V9wGwVv4RSDTEPRBmtFNdjFxb6nzNo/7N2hqAdR1bUbk91j2xj+Rrt/D/AMEfAmlyLKmgw3Ui9Gu2aX9CcH8q9nTTlH8NSpYgdhQ6jEoHPaRZf2barbafDa2kK9Egt1RR+Aq6y3z9bpx9ABWwtmop4tVrNu5aRgm1mb79xKfq1H9n/wC0351v/ZkpfISi4+U8/toxxtANXo4Gx0xUunW+5Rle1a0NqAB8tArGZHbmphb+1a6W3+zUi23tQFjJFt7U77KfSthbcelPFutA7GMtr7U9bX2rYFutOEC0rjsY4tTTha1sCFfSlEa+lFwsZK2vtTxaj0rUEY9BS+WPQUXGZLWSuNrIGHoRVd9Gi6xM8R9jxXQbBRtFKyGpNHK3mk3ioWi2y47Dg1nec+DFKCkg6gjpXd4rN1nSob6LcuFmUfKw/kamUL7G0K1tGc1DG28On3h+tWovLnHzDa46iqMbT2d0YZkIk6EHv7in3HnKpuIgSy8lfUd6xasdad2OumNnunjBJUZZR/EKkSeHULVZ4CJEcAhl6EU2FvtUAlSRXRu46/SsmJhoOsbEwljdnO3sknfH1pbehoo8yt1LcTSaTMX/AOXdz8y9lNWXuCs8d1bsMdeOh9qW8aOQDcoeMnOD6VU8j+zJVhZi1lN80MnoD/CfcU0n0BOMt9/zO1smhurZJ4+VYfkfSp/JX+7WZ4fX7PvhjbfA3zxt2rXJroTujy6kVGTSIxEPSnCMe1LRTIECj2pQoopKAFwKOKQ0lAC0ZpppCadgFJ5pu73ppNJRYVypaWaxxgcE+tW0iWmRtxUgakMeFGKdge9MDUoNAD1ApePSmZpaLAOpabmkoAfRmm0UAOozSUUALRmkooAXNJRRQBma5pi38O5CEmX7rVyVzcXVoxt7pdjDv616BVTUNPtb6PZcRBvQ9xUzhzI2pVeR67HmtpdXllqckghc2U3zZA4Q9D+dX74W18uy6XzI85IHUe4rsLXQ7WFHjJMiMpXDelczfaXNYX3lujNbk8MB1HpWTptI7Y14Tn2KNqZrPNjLI0gXmJz/ABoehrrfD0KzWMlpdxpIqtuAIyMGq0OjJfWEYOYZYmPlNj+H0+la2l2LWgLPJucjBx0q4xs7oxrVlKNupbggigjEcSBVHQDtUtFJmtDiFpKDSUwFNJSZpCaBXFzSZpCabuoC45jTCaQtTWagQpNMJ+tIWFMJJNMQI3FSBveqqPUwYUgLCmnBqg3cUoagZOGpdwqENTgw9aAuTZozUe6jNA7ktFM3e9GaAH0uaYGo3UAPzRmm7qM0DuOzRmm5pM0BcfmimbqC1AXH5ppwRhgD9aTNGaAuOGAO2KKaTSZoEOzRmmE0maAuPJpC1M3UhNArji3FJuppNNJoAeW96YWprNTS3FAClqYTxSFuaa9MYpam7qYTTSwoEJH2+tTDpRRSEOFOoooAVetPFFFADl606iigYDrTu9FFACiiiigBe1N70UUDFPQUooooAWmnr+NFFACmmmiigBR0pD0NFFAgpp60UUAIaQ0UUCA009aKKAGv0pjdKKKYDD1prUUUDIj1ph60UUxH/9k=">
            <a:extLst>
              <a:ext uri="{FF2B5EF4-FFF2-40B4-BE49-F238E27FC236}">
                <a16:creationId xmlns:a16="http://schemas.microsoft.com/office/drawing/2014/main" id="{6E502BB8-39F4-4D54-876C-1485C6DB260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31B5D616-CD19-461A-87AD-D3559D5549EE}"/>
              </a:ext>
            </a:extLst>
          </p:cNvPr>
          <p:cNvSpPr/>
          <p:nvPr/>
        </p:nvSpPr>
        <p:spPr>
          <a:xfrm>
            <a:off x="5974813" y="3244334"/>
            <a:ext cx="24237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275A244C-18BF-4B04-B0ED-225C06A727A5}"/>
              </a:ext>
            </a:extLst>
          </p:cNvPr>
          <p:cNvSpPr/>
          <p:nvPr/>
        </p:nvSpPr>
        <p:spPr>
          <a:xfrm>
            <a:off x="5974813" y="3244334"/>
            <a:ext cx="24237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CB9BF5AD-602A-431B-A898-5CBA93ACB3FF}"/>
              </a:ext>
            </a:extLst>
          </p:cNvPr>
          <p:cNvSpPr/>
          <p:nvPr/>
        </p:nvSpPr>
        <p:spPr>
          <a:xfrm>
            <a:off x="5974813" y="3244334"/>
            <a:ext cx="24237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F137E1B6-5380-497C-9741-4BC6E2457E31}"/>
              </a:ext>
            </a:extLst>
          </p:cNvPr>
          <p:cNvSpPr/>
          <p:nvPr/>
        </p:nvSpPr>
        <p:spPr>
          <a:xfrm>
            <a:off x="76200" y="-204252"/>
            <a:ext cx="241300" cy="3785652"/>
          </a:xfrm>
          <a:prstGeom prst="rect">
            <a:avLst/>
          </a:prstGeom>
          <a:solidFill>
            <a:srgbClr val="EAA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EAAE21"/>
              </a:solidFill>
            </a:endParaRPr>
          </a:p>
        </p:txBody>
      </p:sp>
      <p:sp>
        <p:nvSpPr>
          <p:cNvPr id="14" name="Rectangle 13">
            <a:extLst>
              <a:ext uri="{FF2B5EF4-FFF2-40B4-BE49-F238E27FC236}">
                <a16:creationId xmlns:a16="http://schemas.microsoft.com/office/drawing/2014/main" id="{565FC465-4A05-465A-BA8E-D9E2FEDD2BD4}"/>
              </a:ext>
            </a:extLst>
          </p:cNvPr>
          <p:cNvSpPr/>
          <p:nvPr/>
        </p:nvSpPr>
        <p:spPr>
          <a:xfrm>
            <a:off x="3041964" y="6071925"/>
            <a:ext cx="9245286" cy="211213"/>
          </a:xfrm>
          <a:prstGeom prst="rect">
            <a:avLst/>
          </a:prstGeom>
          <a:solidFill>
            <a:srgbClr val="EAA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a:extLst>
              <a:ext uri="{FF2B5EF4-FFF2-40B4-BE49-F238E27FC236}">
                <a16:creationId xmlns:a16="http://schemas.microsoft.com/office/drawing/2014/main" id="{D8B729E9-7A40-4F25-A236-12531BCE2A0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2048" y="1130754"/>
            <a:ext cx="1859441" cy="810838"/>
          </a:xfrm>
          <a:prstGeom prst="rect">
            <a:avLst/>
          </a:prstGeom>
        </p:spPr>
      </p:pic>
    </p:spTree>
    <p:extLst>
      <p:ext uri="{BB962C8B-B14F-4D97-AF65-F5344CB8AC3E}">
        <p14:creationId xmlns:p14="http://schemas.microsoft.com/office/powerpoint/2010/main" val="4155609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692D95"/>
        </a:solidFill>
        <a:effectLst/>
      </p:bgPr>
    </p:bg>
    <p:spTree>
      <p:nvGrpSpPr>
        <p:cNvPr id="1" name=""/>
        <p:cNvGrpSpPr/>
        <p:nvPr/>
      </p:nvGrpSpPr>
      <p:grpSpPr>
        <a:xfrm>
          <a:off x="0" y="0"/>
          <a:ext cx="0" cy="0"/>
          <a:chOff x="0" y="0"/>
          <a:chExt cx="0" cy="0"/>
        </a:xfrm>
      </p:grpSpPr>
      <p:sp>
        <p:nvSpPr>
          <p:cNvPr id="5" name="TextBox 4"/>
          <p:cNvSpPr txBox="1"/>
          <p:nvPr/>
        </p:nvSpPr>
        <p:spPr>
          <a:xfrm>
            <a:off x="625286" y="821597"/>
            <a:ext cx="634028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D621"/>
                </a:solidFill>
                <a:effectLst/>
                <a:uLnTx/>
                <a:uFillTx/>
                <a:latin typeface="Arial" charset="0"/>
                <a:ea typeface="Arial" charset="0"/>
                <a:cs typeface="Arial" charset="0"/>
              </a:rPr>
              <a:t>Where to start </a:t>
            </a:r>
          </a:p>
        </p:txBody>
      </p:sp>
      <p:sp>
        <p:nvSpPr>
          <p:cNvPr id="6" name="TextBox 5"/>
          <p:cNvSpPr txBox="1"/>
          <p:nvPr/>
        </p:nvSpPr>
        <p:spPr>
          <a:xfrm>
            <a:off x="731838" y="1855231"/>
            <a:ext cx="623373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Pct val="60000"/>
              <a:buFontTx/>
              <a:buNone/>
              <a:tabLst/>
              <a:defRPr/>
            </a:pPr>
            <a:endParaRPr kumimoji="0" lang="en-GB" sz="1600" b="0" i="0" u="none" strike="noStrike" kern="1200" cap="none" spc="0" normalizeH="0" baseline="0" noProof="0" dirty="0">
              <a:ln>
                <a:noFill/>
              </a:ln>
              <a:solidFill>
                <a:srgbClr val="626263"/>
              </a:solidFill>
              <a:effectLst/>
              <a:uLnTx/>
              <a:uFillTx/>
              <a:latin typeface="Calibri" panose="020F0502020204030204"/>
              <a:ea typeface="+mn-ea"/>
              <a:cs typeface="+mn-cs"/>
            </a:endParaRPr>
          </a:p>
        </p:txBody>
      </p:sp>
      <p:sp>
        <p:nvSpPr>
          <p:cNvPr id="7" name="Rectangle 6"/>
          <p:cNvSpPr/>
          <p:nvPr/>
        </p:nvSpPr>
        <p:spPr>
          <a:xfrm>
            <a:off x="0" y="6427694"/>
            <a:ext cx="12192000" cy="430306"/>
          </a:xfrm>
          <a:prstGeom prst="rect">
            <a:avLst/>
          </a:prstGeom>
          <a:solidFill>
            <a:srgbClr val="692D95"/>
          </a:solidFill>
          <a:ln>
            <a:solidFill>
              <a:srgbClr val="692D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69904" y="6575610"/>
            <a:ext cx="2857499" cy="158192"/>
          </a:xfrm>
          <a:prstGeom prst="rect">
            <a:avLst/>
          </a:prstGeom>
        </p:spPr>
      </p:pic>
      <p:pic>
        <p:nvPicPr>
          <p:cNvPr id="4" name="Picture 3" descr="A hand holding a piece of paper&#10;&#10;Description generated with high confidence">
            <a:extLst>
              <a:ext uri="{FF2B5EF4-FFF2-40B4-BE49-F238E27FC236}">
                <a16:creationId xmlns:a16="http://schemas.microsoft.com/office/drawing/2014/main" id="{F533B43A-7990-4858-B714-7E6CA21EE0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72525" y="1855231"/>
            <a:ext cx="5420225" cy="3600000"/>
          </a:xfrm>
          <a:prstGeom prst="rect">
            <a:avLst/>
          </a:prstGeom>
        </p:spPr>
      </p:pic>
      <p:pic>
        <p:nvPicPr>
          <p:cNvPr id="10" name="Picture 9" descr="A picture containing person, indoor&#10;&#10;Description generated with very high confidence">
            <a:extLst>
              <a:ext uri="{FF2B5EF4-FFF2-40B4-BE49-F238E27FC236}">
                <a16:creationId xmlns:a16="http://schemas.microsoft.com/office/drawing/2014/main" id="{7BFF5E54-84AE-4DBF-B546-A9EDA0DEEB0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1547" y="1855231"/>
            <a:ext cx="5407930" cy="3600000"/>
          </a:xfrm>
          <a:prstGeom prst="rect">
            <a:avLst/>
          </a:prstGeom>
        </p:spPr>
      </p:pic>
      <p:pic>
        <p:nvPicPr>
          <p:cNvPr id="9" name="Picture 8">
            <a:extLst>
              <a:ext uri="{FF2B5EF4-FFF2-40B4-BE49-F238E27FC236}">
                <a16:creationId xmlns:a16="http://schemas.microsoft.com/office/drawing/2014/main" id="{D8CE428C-1410-4E50-9C99-5DFA3AEF2A3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792805" y="432650"/>
            <a:ext cx="1859441" cy="810838"/>
          </a:xfrm>
          <a:prstGeom prst="rect">
            <a:avLst/>
          </a:prstGeom>
        </p:spPr>
      </p:pic>
    </p:spTree>
    <p:extLst>
      <p:ext uri="{BB962C8B-B14F-4D97-AF65-F5344CB8AC3E}">
        <p14:creationId xmlns:p14="http://schemas.microsoft.com/office/powerpoint/2010/main" val="178818345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5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50000">
                                          <p:cBhvr additive="base">
                                            <p:cTn id="7" dur="500" fill="hold"/>
                                            <p:tgtEl>
                                              <p:spTgt spid="7"/>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nodePh="1" p14:presetBounceEnd="50000">
                                      <p:stCondLst>
                                        <p:cond delay="0"/>
                                      </p:stCondLst>
                                      <p:endCondLst>
                                        <p:cond evt="begin" delay="0">
                                          <p:tn val="10"/>
                                        </p:cond>
                                      </p:endCondLst>
                                      <p:childTnLst>
                                        <p:set>
                                          <p:cBhvr>
                                            <p:cTn id="11" dur="1" fill="hold">
                                              <p:stCondLst>
                                                <p:cond delay="0"/>
                                              </p:stCondLst>
                                            </p:cTn>
                                            <p:tgtEl>
                                              <p:spTgt spid="6"/>
                                            </p:tgtEl>
                                            <p:attrNameLst>
                                              <p:attrName>style.visibility</p:attrName>
                                            </p:attrNameLst>
                                          </p:cBhvr>
                                          <p:to>
                                            <p:strVal val="visible"/>
                                          </p:to>
                                        </p:set>
                                        <p:anim calcmode="lin" valueType="num" p14:bounceEnd="50000">
                                          <p:cBhvr additive="base">
                                            <p:cTn id="12" dur="500" fill="hold"/>
                                            <p:tgtEl>
                                              <p:spTgt spid="6"/>
                                            </p:tgtEl>
                                            <p:attrNameLst>
                                              <p:attrName>ppt_x</p:attrName>
                                            </p:attrNameLst>
                                          </p:cBhvr>
                                          <p:tavLst>
                                            <p:tav tm="0">
                                              <p:val>
                                                <p:strVal val="#ppt_x"/>
                                              </p:val>
                                            </p:tav>
                                            <p:tav tm="100000">
                                              <p:val>
                                                <p:strVal val="#ppt_x"/>
                                              </p:val>
                                            </p:tav>
                                          </p:tavLst>
                                        </p:anim>
                                        <p:anim calcmode="lin" valueType="num" p14:bounceEnd="50000">
                                          <p:cBhvr additive="base">
                                            <p:cTn id="13" dur="500" fill="hold"/>
                                            <p:tgtEl>
                                              <p:spTgt spid="6"/>
                                            </p:tgtEl>
                                            <p:attrNameLst>
                                              <p:attrName>ppt_y</p:attrName>
                                            </p:attrNameLst>
                                          </p:cBhvr>
                                          <p:tavLst>
                                            <p:tav tm="0">
                                              <p:val>
                                                <p:strVal val="0-#ppt_h/2"/>
                                              </p:val>
                                            </p:tav>
                                            <p:tav tm="100000">
                                              <p:val>
                                                <p:strVal val="#ppt_y"/>
                                              </p:val>
                                            </p:tav>
                                          </p:tavLst>
                                        </p:anim>
                                      </p:childTnLst>
                                    </p:cTn>
                                  </p:par>
                                  <p:par>
                                    <p:cTn id="14" presetID="2" presetClass="entr" presetSubtype="1" fill="hold" grpId="0" nodeType="withEffect" p14:presetBounceEnd="50000">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14:bounceEnd="50000">
                                          <p:cBhvr additive="base">
                                            <p:cTn id="16" dur="5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nodePh="1">
                                      <p:stCondLst>
                                        <p:cond delay="0"/>
                                      </p:stCondLst>
                                      <p:endCondLst>
                                        <p:cond evt="begin" delay="0">
                                          <p:tn val="10"/>
                                        </p:cond>
                                      </p:end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0-#ppt_h/2"/>
                                              </p:val>
                                            </p:tav>
                                            <p:tav tm="100000">
                                              <p:val>
                                                <p:strVal val="#ppt_y"/>
                                              </p:val>
                                            </p:tav>
                                          </p:tavLst>
                                        </p:anim>
                                      </p:childTnLst>
                                    </p:cTn>
                                  </p:par>
                                  <p:par>
                                    <p:cTn id="14" presetID="2" presetClass="entr" presetSubtype="1"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692D95"/>
        </a:solidFill>
        <a:effectLst/>
      </p:bgPr>
    </p:bg>
    <p:spTree>
      <p:nvGrpSpPr>
        <p:cNvPr id="1" name=""/>
        <p:cNvGrpSpPr/>
        <p:nvPr/>
      </p:nvGrpSpPr>
      <p:grpSpPr>
        <a:xfrm>
          <a:off x="0" y="0"/>
          <a:ext cx="0" cy="0"/>
          <a:chOff x="0" y="0"/>
          <a:chExt cx="0" cy="0"/>
        </a:xfrm>
      </p:grpSpPr>
      <p:sp>
        <p:nvSpPr>
          <p:cNvPr id="5" name="TextBox 4"/>
          <p:cNvSpPr txBox="1"/>
          <p:nvPr/>
        </p:nvSpPr>
        <p:spPr>
          <a:xfrm>
            <a:off x="625286" y="821597"/>
            <a:ext cx="634028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D621"/>
                </a:solidFill>
                <a:effectLst/>
                <a:uLnTx/>
                <a:uFillTx/>
                <a:latin typeface="Arial" charset="0"/>
                <a:ea typeface="Arial" charset="0"/>
                <a:cs typeface="Arial" charset="0"/>
              </a:rPr>
              <a:t>It will take time</a:t>
            </a:r>
          </a:p>
        </p:txBody>
      </p:sp>
      <p:sp>
        <p:nvSpPr>
          <p:cNvPr id="6" name="TextBox 5"/>
          <p:cNvSpPr txBox="1"/>
          <p:nvPr/>
        </p:nvSpPr>
        <p:spPr>
          <a:xfrm>
            <a:off x="731838" y="1855231"/>
            <a:ext cx="623373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Pct val="60000"/>
              <a:buFontTx/>
              <a:buNone/>
              <a:tabLst/>
              <a:defRPr/>
            </a:pPr>
            <a:endParaRPr kumimoji="0" lang="en-GB" sz="1600" b="0" i="0" u="none" strike="noStrike" kern="1200" cap="none" spc="0" normalizeH="0" baseline="0" noProof="0" dirty="0">
              <a:ln>
                <a:noFill/>
              </a:ln>
              <a:solidFill>
                <a:srgbClr val="626263"/>
              </a:solidFill>
              <a:effectLst/>
              <a:uLnTx/>
              <a:uFillTx/>
              <a:latin typeface="Calibri" panose="020F0502020204030204"/>
              <a:ea typeface="+mn-ea"/>
              <a:cs typeface="+mn-cs"/>
            </a:endParaRPr>
          </a:p>
        </p:txBody>
      </p:sp>
      <p:sp>
        <p:nvSpPr>
          <p:cNvPr id="7" name="Rectangle 6"/>
          <p:cNvSpPr/>
          <p:nvPr/>
        </p:nvSpPr>
        <p:spPr>
          <a:xfrm>
            <a:off x="0" y="6427694"/>
            <a:ext cx="12192000" cy="430306"/>
          </a:xfrm>
          <a:prstGeom prst="rect">
            <a:avLst/>
          </a:prstGeom>
          <a:solidFill>
            <a:srgbClr val="692D95"/>
          </a:solidFill>
          <a:ln>
            <a:solidFill>
              <a:srgbClr val="692D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69904" y="6575610"/>
            <a:ext cx="2857499" cy="158192"/>
          </a:xfrm>
          <a:prstGeom prst="rect">
            <a:avLst/>
          </a:prstGeom>
        </p:spPr>
      </p:pic>
      <p:pic>
        <p:nvPicPr>
          <p:cNvPr id="4" name="Picture 3" descr="A close up of a piece of paper&#10;&#10;Description generated with high confidence">
            <a:extLst>
              <a:ext uri="{FF2B5EF4-FFF2-40B4-BE49-F238E27FC236}">
                <a16:creationId xmlns:a16="http://schemas.microsoft.com/office/drawing/2014/main" id="{7BC7B3AD-D79D-41F2-82AA-10E33A764CF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98500" y="1716403"/>
            <a:ext cx="6995000" cy="4320000"/>
          </a:xfrm>
          <a:prstGeom prst="rect">
            <a:avLst/>
          </a:prstGeom>
        </p:spPr>
      </p:pic>
      <p:pic>
        <p:nvPicPr>
          <p:cNvPr id="9" name="Picture 8">
            <a:extLst>
              <a:ext uri="{FF2B5EF4-FFF2-40B4-BE49-F238E27FC236}">
                <a16:creationId xmlns:a16="http://schemas.microsoft.com/office/drawing/2014/main" id="{4FB7026A-73CE-48B4-8036-355DEF6DF84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792805" y="432650"/>
            <a:ext cx="1859441" cy="810838"/>
          </a:xfrm>
          <a:prstGeom prst="rect">
            <a:avLst/>
          </a:prstGeom>
        </p:spPr>
      </p:pic>
    </p:spTree>
    <p:extLst>
      <p:ext uri="{BB962C8B-B14F-4D97-AF65-F5344CB8AC3E}">
        <p14:creationId xmlns:p14="http://schemas.microsoft.com/office/powerpoint/2010/main" val="234183178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5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50000">
                                          <p:cBhvr additive="base">
                                            <p:cTn id="7" dur="500" fill="hold"/>
                                            <p:tgtEl>
                                              <p:spTgt spid="7"/>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nodePh="1" p14:presetBounceEnd="50000">
                                      <p:stCondLst>
                                        <p:cond delay="0"/>
                                      </p:stCondLst>
                                      <p:endCondLst>
                                        <p:cond evt="begin" delay="0">
                                          <p:tn val="10"/>
                                        </p:cond>
                                      </p:endCondLst>
                                      <p:childTnLst>
                                        <p:set>
                                          <p:cBhvr>
                                            <p:cTn id="11" dur="1" fill="hold">
                                              <p:stCondLst>
                                                <p:cond delay="0"/>
                                              </p:stCondLst>
                                            </p:cTn>
                                            <p:tgtEl>
                                              <p:spTgt spid="6"/>
                                            </p:tgtEl>
                                            <p:attrNameLst>
                                              <p:attrName>style.visibility</p:attrName>
                                            </p:attrNameLst>
                                          </p:cBhvr>
                                          <p:to>
                                            <p:strVal val="visible"/>
                                          </p:to>
                                        </p:set>
                                        <p:anim calcmode="lin" valueType="num" p14:bounceEnd="50000">
                                          <p:cBhvr additive="base">
                                            <p:cTn id="12" dur="500" fill="hold"/>
                                            <p:tgtEl>
                                              <p:spTgt spid="6"/>
                                            </p:tgtEl>
                                            <p:attrNameLst>
                                              <p:attrName>ppt_x</p:attrName>
                                            </p:attrNameLst>
                                          </p:cBhvr>
                                          <p:tavLst>
                                            <p:tav tm="0">
                                              <p:val>
                                                <p:strVal val="#ppt_x"/>
                                              </p:val>
                                            </p:tav>
                                            <p:tav tm="100000">
                                              <p:val>
                                                <p:strVal val="#ppt_x"/>
                                              </p:val>
                                            </p:tav>
                                          </p:tavLst>
                                        </p:anim>
                                        <p:anim calcmode="lin" valueType="num" p14:bounceEnd="50000">
                                          <p:cBhvr additive="base">
                                            <p:cTn id="13" dur="500" fill="hold"/>
                                            <p:tgtEl>
                                              <p:spTgt spid="6"/>
                                            </p:tgtEl>
                                            <p:attrNameLst>
                                              <p:attrName>ppt_y</p:attrName>
                                            </p:attrNameLst>
                                          </p:cBhvr>
                                          <p:tavLst>
                                            <p:tav tm="0">
                                              <p:val>
                                                <p:strVal val="0-#ppt_h/2"/>
                                              </p:val>
                                            </p:tav>
                                            <p:tav tm="100000">
                                              <p:val>
                                                <p:strVal val="#ppt_y"/>
                                              </p:val>
                                            </p:tav>
                                          </p:tavLst>
                                        </p:anim>
                                      </p:childTnLst>
                                    </p:cTn>
                                  </p:par>
                                  <p:par>
                                    <p:cTn id="14" presetID="2" presetClass="entr" presetSubtype="1" fill="hold" grpId="0" nodeType="withEffect" p14:presetBounceEnd="50000">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14:bounceEnd="50000">
                                          <p:cBhvr additive="base">
                                            <p:cTn id="16" dur="5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nodePh="1">
                                      <p:stCondLst>
                                        <p:cond delay="0"/>
                                      </p:stCondLst>
                                      <p:endCondLst>
                                        <p:cond evt="begin" delay="0">
                                          <p:tn val="10"/>
                                        </p:cond>
                                      </p:end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0-#ppt_h/2"/>
                                              </p:val>
                                            </p:tav>
                                            <p:tav tm="100000">
                                              <p:val>
                                                <p:strVal val="#ppt_y"/>
                                              </p:val>
                                            </p:tav>
                                          </p:tavLst>
                                        </p:anim>
                                      </p:childTnLst>
                                    </p:cTn>
                                  </p:par>
                                  <p:par>
                                    <p:cTn id="14" presetID="2" presetClass="entr" presetSubtype="1"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692D95"/>
        </a:solidFill>
        <a:effectLst/>
      </p:bgPr>
    </p:bg>
    <p:spTree>
      <p:nvGrpSpPr>
        <p:cNvPr id="1" name=""/>
        <p:cNvGrpSpPr/>
        <p:nvPr/>
      </p:nvGrpSpPr>
      <p:grpSpPr>
        <a:xfrm>
          <a:off x="0" y="0"/>
          <a:ext cx="0" cy="0"/>
          <a:chOff x="0" y="0"/>
          <a:chExt cx="0" cy="0"/>
        </a:xfrm>
      </p:grpSpPr>
      <p:sp>
        <p:nvSpPr>
          <p:cNvPr id="5" name="TextBox 4"/>
          <p:cNvSpPr txBox="1"/>
          <p:nvPr/>
        </p:nvSpPr>
        <p:spPr>
          <a:xfrm>
            <a:off x="625286" y="821597"/>
            <a:ext cx="9167519"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D621"/>
                </a:solidFill>
                <a:effectLst/>
                <a:uLnTx/>
                <a:uFillTx/>
                <a:latin typeface="Arial" charset="0"/>
                <a:ea typeface="Arial" charset="0"/>
                <a:cs typeface="Arial" charset="0"/>
              </a:rPr>
              <a:t>Rehearse the reasons you’re leaving your present job</a:t>
            </a:r>
          </a:p>
        </p:txBody>
      </p:sp>
      <p:sp>
        <p:nvSpPr>
          <p:cNvPr id="6" name="TextBox 5"/>
          <p:cNvSpPr txBox="1"/>
          <p:nvPr/>
        </p:nvSpPr>
        <p:spPr>
          <a:xfrm>
            <a:off x="731838" y="1855231"/>
            <a:ext cx="623373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Pct val="60000"/>
              <a:buFontTx/>
              <a:buNone/>
              <a:tabLst/>
              <a:defRPr/>
            </a:pPr>
            <a:endParaRPr kumimoji="0" lang="en-GB" sz="1600" b="0" i="0" u="none" strike="noStrike" kern="1200" cap="none" spc="0" normalizeH="0" baseline="0" noProof="0" dirty="0">
              <a:ln>
                <a:noFill/>
              </a:ln>
              <a:solidFill>
                <a:srgbClr val="626263"/>
              </a:solidFill>
              <a:effectLst/>
              <a:uLnTx/>
              <a:uFillTx/>
              <a:latin typeface="Calibri" panose="020F0502020204030204"/>
              <a:ea typeface="+mn-ea"/>
              <a:cs typeface="+mn-cs"/>
            </a:endParaRPr>
          </a:p>
        </p:txBody>
      </p:sp>
      <p:sp>
        <p:nvSpPr>
          <p:cNvPr id="7" name="Rectangle 6"/>
          <p:cNvSpPr/>
          <p:nvPr/>
        </p:nvSpPr>
        <p:spPr>
          <a:xfrm>
            <a:off x="0" y="6427694"/>
            <a:ext cx="12192000" cy="430306"/>
          </a:xfrm>
          <a:prstGeom prst="rect">
            <a:avLst/>
          </a:prstGeom>
          <a:solidFill>
            <a:srgbClr val="692D95"/>
          </a:solidFill>
          <a:ln>
            <a:solidFill>
              <a:srgbClr val="692D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69904" y="6575610"/>
            <a:ext cx="2857499" cy="158192"/>
          </a:xfrm>
          <a:prstGeom prst="rect">
            <a:avLst/>
          </a:prstGeom>
        </p:spPr>
      </p:pic>
      <p:pic>
        <p:nvPicPr>
          <p:cNvPr id="3" name="Picture 2" descr="A picture containing object, window, mosquito net, person&#10;&#10;Description generated with very high confidence">
            <a:extLst>
              <a:ext uri="{FF2B5EF4-FFF2-40B4-BE49-F238E27FC236}">
                <a16:creationId xmlns:a16="http://schemas.microsoft.com/office/drawing/2014/main" id="{8D2A4EFB-612B-419F-8B65-E03C91F6D95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4180" y="2210386"/>
            <a:ext cx="5394137" cy="3600000"/>
          </a:xfrm>
          <a:prstGeom prst="rect">
            <a:avLst/>
          </a:prstGeom>
        </p:spPr>
      </p:pic>
      <p:pic>
        <p:nvPicPr>
          <p:cNvPr id="9" name="Picture 8" descr="A person standing in front of a window&#10;&#10;Description generated with very high confidence">
            <a:extLst>
              <a:ext uri="{FF2B5EF4-FFF2-40B4-BE49-F238E27FC236}">
                <a16:creationId xmlns:a16="http://schemas.microsoft.com/office/drawing/2014/main" id="{F7AB3293-A5F5-42F6-B7D9-9667075AEF0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33708" y="2193785"/>
            <a:ext cx="5394137" cy="3600000"/>
          </a:xfrm>
          <a:prstGeom prst="rect">
            <a:avLst/>
          </a:prstGeom>
        </p:spPr>
      </p:pic>
      <p:pic>
        <p:nvPicPr>
          <p:cNvPr id="10" name="Picture 9">
            <a:extLst>
              <a:ext uri="{FF2B5EF4-FFF2-40B4-BE49-F238E27FC236}">
                <a16:creationId xmlns:a16="http://schemas.microsoft.com/office/drawing/2014/main" id="{E5B1DDF6-360A-4736-9675-997184DACF4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792805" y="432650"/>
            <a:ext cx="1859441" cy="810838"/>
          </a:xfrm>
          <a:prstGeom prst="rect">
            <a:avLst/>
          </a:prstGeom>
        </p:spPr>
      </p:pic>
    </p:spTree>
    <p:extLst>
      <p:ext uri="{BB962C8B-B14F-4D97-AF65-F5344CB8AC3E}">
        <p14:creationId xmlns:p14="http://schemas.microsoft.com/office/powerpoint/2010/main" val="111235022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5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50000">
                                          <p:cBhvr additive="base">
                                            <p:cTn id="7" dur="500" fill="hold"/>
                                            <p:tgtEl>
                                              <p:spTgt spid="7"/>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nodePh="1" p14:presetBounceEnd="50000">
                                      <p:stCondLst>
                                        <p:cond delay="0"/>
                                      </p:stCondLst>
                                      <p:endCondLst>
                                        <p:cond evt="begin" delay="0">
                                          <p:tn val="10"/>
                                        </p:cond>
                                      </p:endCondLst>
                                      <p:childTnLst>
                                        <p:set>
                                          <p:cBhvr>
                                            <p:cTn id="11" dur="1" fill="hold">
                                              <p:stCondLst>
                                                <p:cond delay="0"/>
                                              </p:stCondLst>
                                            </p:cTn>
                                            <p:tgtEl>
                                              <p:spTgt spid="6"/>
                                            </p:tgtEl>
                                            <p:attrNameLst>
                                              <p:attrName>style.visibility</p:attrName>
                                            </p:attrNameLst>
                                          </p:cBhvr>
                                          <p:to>
                                            <p:strVal val="visible"/>
                                          </p:to>
                                        </p:set>
                                        <p:anim calcmode="lin" valueType="num" p14:bounceEnd="50000">
                                          <p:cBhvr additive="base">
                                            <p:cTn id="12" dur="500" fill="hold"/>
                                            <p:tgtEl>
                                              <p:spTgt spid="6"/>
                                            </p:tgtEl>
                                            <p:attrNameLst>
                                              <p:attrName>ppt_x</p:attrName>
                                            </p:attrNameLst>
                                          </p:cBhvr>
                                          <p:tavLst>
                                            <p:tav tm="0">
                                              <p:val>
                                                <p:strVal val="#ppt_x"/>
                                              </p:val>
                                            </p:tav>
                                            <p:tav tm="100000">
                                              <p:val>
                                                <p:strVal val="#ppt_x"/>
                                              </p:val>
                                            </p:tav>
                                          </p:tavLst>
                                        </p:anim>
                                        <p:anim calcmode="lin" valueType="num" p14:bounceEnd="50000">
                                          <p:cBhvr additive="base">
                                            <p:cTn id="13" dur="500" fill="hold"/>
                                            <p:tgtEl>
                                              <p:spTgt spid="6"/>
                                            </p:tgtEl>
                                            <p:attrNameLst>
                                              <p:attrName>ppt_y</p:attrName>
                                            </p:attrNameLst>
                                          </p:cBhvr>
                                          <p:tavLst>
                                            <p:tav tm="0">
                                              <p:val>
                                                <p:strVal val="0-#ppt_h/2"/>
                                              </p:val>
                                            </p:tav>
                                            <p:tav tm="100000">
                                              <p:val>
                                                <p:strVal val="#ppt_y"/>
                                              </p:val>
                                            </p:tav>
                                          </p:tavLst>
                                        </p:anim>
                                      </p:childTnLst>
                                    </p:cTn>
                                  </p:par>
                                  <p:par>
                                    <p:cTn id="14" presetID="2" presetClass="entr" presetSubtype="1" fill="hold" grpId="0" nodeType="withEffect" p14:presetBounceEnd="50000">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14:bounceEnd="50000">
                                          <p:cBhvr additive="base">
                                            <p:cTn id="16" dur="5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nodePh="1">
                                      <p:stCondLst>
                                        <p:cond delay="0"/>
                                      </p:stCondLst>
                                      <p:endCondLst>
                                        <p:cond evt="begin" delay="0">
                                          <p:tn val="10"/>
                                        </p:cond>
                                      </p:end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0-#ppt_h/2"/>
                                              </p:val>
                                            </p:tav>
                                            <p:tav tm="100000">
                                              <p:val>
                                                <p:strVal val="#ppt_y"/>
                                              </p:val>
                                            </p:tav>
                                          </p:tavLst>
                                        </p:anim>
                                      </p:childTnLst>
                                    </p:cTn>
                                  </p:par>
                                  <p:par>
                                    <p:cTn id="14" presetID="2" presetClass="entr" presetSubtype="1"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692D95"/>
        </a:solidFill>
        <a:effectLst/>
      </p:bgPr>
    </p:bg>
    <p:spTree>
      <p:nvGrpSpPr>
        <p:cNvPr id="1" name=""/>
        <p:cNvGrpSpPr/>
        <p:nvPr/>
      </p:nvGrpSpPr>
      <p:grpSpPr>
        <a:xfrm>
          <a:off x="0" y="0"/>
          <a:ext cx="0" cy="0"/>
          <a:chOff x="0" y="0"/>
          <a:chExt cx="0" cy="0"/>
        </a:xfrm>
      </p:grpSpPr>
      <p:sp>
        <p:nvSpPr>
          <p:cNvPr id="5" name="TextBox 4"/>
          <p:cNvSpPr txBox="1"/>
          <p:nvPr/>
        </p:nvSpPr>
        <p:spPr>
          <a:xfrm>
            <a:off x="625286" y="821597"/>
            <a:ext cx="634028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D621"/>
                </a:solidFill>
                <a:effectLst/>
                <a:uLnTx/>
                <a:uFillTx/>
                <a:latin typeface="Arial" charset="0"/>
                <a:ea typeface="Arial" charset="0"/>
                <a:cs typeface="Arial" charset="0"/>
              </a:rPr>
              <a:t>LinkedIn is vital</a:t>
            </a:r>
          </a:p>
        </p:txBody>
      </p:sp>
      <p:sp>
        <p:nvSpPr>
          <p:cNvPr id="6" name="TextBox 5"/>
          <p:cNvSpPr txBox="1"/>
          <p:nvPr/>
        </p:nvSpPr>
        <p:spPr>
          <a:xfrm>
            <a:off x="731838" y="1855231"/>
            <a:ext cx="623373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Pct val="60000"/>
              <a:buFontTx/>
              <a:buNone/>
              <a:tabLst/>
              <a:defRPr/>
            </a:pPr>
            <a:endParaRPr kumimoji="0" lang="en-GB" sz="1600" b="0" i="0" u="none" strike="noStrike" kern="1200" cap="none" spc="0" normalizeH="0" baseline="0" noProof="0" dirty="0">
              <a:ln>
                <a:noFill/>
              </a:ln>
              <a:solidFill>
                <a:srgbClr val="626263"/>
              </a:solidFill>
              <a:effectLst/>
              <a:uLnTx/>
              <a:uFillTx/>
              <a:latin typeface="Calibri" panose="020F0502020204030204"/>
              <a:ea typeface="+mn-ea"/>
              <a:cs typeface="+mn-cs"/>
            </a:endParaRPr>
          </a:p>
        </p:txBody>
      </p:sp>
      <p:sp>
        <p:nvSpPr>
          <p:cNvPr id="7" name="Rectangle 6"/>
          <p:cNvSpPr/>
          <p:nvPr/>
        </p:nvSpPr>
        <p:spPr>
          <a:xfrm>
            <a:off x="0" y="6427694"/>
            <a:ext cx="12192000" cy="430306"/>
          </a:xfrm>
          <a:prstGeom prst="rect">
            <a:avLst/>
          </a:prstGeom>
          <a:solidFill>
            <a:srgbClr val="692D95"/>
          </a:solidFill>
          <a:ln>
            <a:solidFill>
              <a:srgbClr val="692D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69904" y="6575610"/>
            <a:ext cx="2857499" cy="158192"/>
          </a:xfrm>
          <a:prstGeom prst="rect">
            <a:avLst/>
          </a:prstGeom>
        </p:spPr>
      </p:pic>
      <p:pic>
        <p:nvPicPr>
          <p:cNvPr id="2" name="Picture 1">
            <a:extLst>
              <a:ext uri="{FF2B5EF4-FFF2-40B4-BE49-F238E27FC236}">
                <a16:creationId xmlns:a16="http://schemas.microsoft.com/office/drawing/2014/main" id="{8E86FAB9-EF36-4460-83FA-2FAE00E93A8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81787" y="1741021"/>
            <a:ext cx="4584514" cy="3600000"/>
          </a:xfrm>
          <a:prstGeom prst="rect">
            <a:avLst/>
          </a:prstGeom>
        </p:spPr>
      </p:pic>
      <p:sp>
        <p:nvSpPr>
          <p:cNvPr id="3" name="TextBox 2">
            <a:extLst>
              <a:ext uri="{FF2B5EF4-FFF2-40B4-BE49-F238E27FC236}">
                <a16:creationId xmlns:a16="http://schemas.microsoft.com/office/drawing/2014/main" id="{C460E1B1-36CB-48E4-8381-AB272BDEA553}"/>
              </a:ext>
            </a:extLst>
          </p:cNvPr>
          <p:cNvSpPr txBox="1"/>
          <p:nvPr/>
        </p:nvSpPr>
        <p:spPr>
          <a:xfrm>
            <a:off x="625286" y="2010493"/>
            <a:ext cx="5067943" cy="295465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1" i="0" u="none" strike="noStrike" kern="1200" cap="none" spc="0" normalizeH="0" baseline="0" noProof="0" dirty="0">
                <a:ln>
                  <a:noFill/>
                </a:ln>
                <a:solidFill>
                  <a:srgbClr val="FFD621"/>
                </a:solidFill>
                <a:effectLst/>
                <a:uLnTx/>
                <a:uFillTx/>
                <a:latin typeface="Calibri" panose="020F0502020204030204"/>
                <a:ea typeface="+mn-ea"/>
                <a:cs typeface="+mn-cs"/>
              </a:rPr>
              <a:t>Recruiters, let them know you’re available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1" i="0" u="none" strike="noStrike" kern="1200" cap="none" spc="0" normalizeH="0" baseline="0" noProof="0" dirty="0">
                <a:ln>
                  <a:noFill/>
                </a:ln>
                <a:solidFill>
                  <a:srgbClr val="FFD621"/>
                </a:solidFill>
                <a:effectLst/>
                <a:uLnTx/>
                <a:uFillTx/>
                <a:latin typeface="Calibri" panose="020F0502020204030204"/>
                <a:ea typeface="+mn-ea"/>
                <a:cs typeface="+mn-cs"/>
              </a:rPr>
              <a:t>People you  may know  or be introduced to at any prospective employers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1" i="0" u="none" strike="noStrike" kern="1200" cap="none" spc="0" normalizeH="0" baseline="0" noProof="0" dirty="0">
                <a:ln>
                  <a:noFill/>
                </a:ln>
                <a:solidFill>
                  <a:srgbClr val="FFD621"/>
                </a:solidFill>
                <a:effectLst/>
                <a:uLnTx/>
                <a:uFillTx/>
                <a:latin typeface="Calibri" panose="020F0502020204030204"/>
                <a:ea typeface="+mn-ea"/>
                <a:cs typeface="+mn-cs"/>
              </a:rPr>
              <a:t>LinkedIn Learning for updating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FFD621"/>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795FFEDF-D49E-4D42-BEE3-D7A21CD7A55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792805" y="432650"/>
            <a:ext cx="1859441" cy="810838"/>
          </a:xfrm>
          <a:prstGeom prst="rect">
            <a:avLst/>
          </a:prstGeom>
        </p:spPr>
      </p:pic>
    </p:spTree>
    <p:extLst>
      <p:ext uri="{BB962C8B-B14F-4D97-AF65-F5344CB8AC3E}">
        <p14:creationId xmlns:p14="http://schemas.microsoft.com/office/powerpoint/2010/main" val="426613445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5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50000">
                                          <p:cBhvr additive="base">
                                            <p:cTn id="7" dur="500" fill="hold"/>
                                            <p:tgtEl>
                                              <p:spTgt spid="7"/>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nodePh="1" p14:presetBounceEnd="50000">
                                      <p:stCondLst>
                                        <p:cond delay="0"/>
                                      </p:stCondLst>
                                      <p:endCondLst>
                                        <p:cond evt="begin" delay="0">
                                          <p:tn val="10"/>
                                        </p:cond>
                                      </p:endCondLst>
                                      <p:childTnLst>
                                        <p:set>
                                          <p:cBhvr>
                                            <p:cTn id="11" dur="1" fill="hold">
                                              <p:stCondLst>
                                                <p:cond delay="0"/>
                                              </p:stCondLst>
                                            </p:cTn>
                                            <p:tgtEl>
                                              <p:spTgt spid="6"/>
                                            </p:tgtEl>
                                            <p:attrNameLst>
                                              <p:attrName>style.visibility</p:attrName>
                                            </p:attrNameLst>
                                          </p:cBhvr>
                                          <p:to>
                                            <p:strVal val="visible"/>
                                          </p:to>
                                        </p:set>
                                        <p:anim calcmode="lin" valueType="num" p14:bounceEnd="50000">
                                          <p:cBhvr additive="base">
                                            <p:cTn id="12" dur="500" fill="hold"/>
                                            <p:tgtEl>
                                              <p:spTgt spid="6"/>
                                            </p:tgtEl>
                                            <p:attrNameLst>
                                              <p:attrName>ppt_x</p:attrName>
                                            </p:attrNameLst>
                                          </p:cBhvr>
                                          <p:tavLst>
                                            <p:tav tm="0">
                                              <p:val>
                                                <p:strVal val="#ppt_x"/>
                                              </p:val>
                                            </p:tav>
                                            <p:tav tm="100000">
                                              <p:val>
                                                <p:strVal val="#ppt_x"/>
                                              </p:val>
                                            </p:tav>
                                          </p:tavLst>
                                        </p:anim>
                                        <p:anim calcmode="lin" valueType="num" p14:bounceEnd="50000">
                                          <p:cBhvr additive="base">
                                            <p:cTn id="13" dur="500" fill="hold"/>
                                            <p:tgtEl>
                                              <p:spTgt spid="6"/>
                                            </p:tgtEl>
                                            <p:attrNameLst>
                                              <p:attrName>ppt_y</p:attrName>
                                            </p:attrNameLst>
                                          </p:cBhvr>
                                          <p:tavLst>
                                            <p:tav tm="0">
                                              <p:val>
                                                <p:strVal val="0-#ppt_h/2"/>
                                              </p:val>
                                            </p:tav>
                                            <p:tav tm="100000">
                                              <p:val>
                                                <p:strVal val="#ppt_y"/>
                                              </p:val>
                                            </p:tav>
                                          </p:tavLst>
                                        </p:anim>
                                      </p:childTnLst>
                                    </p:cTn>
                                  </p:par>
                                  <p:par>
                                    <p:cTn id="14" presetID="2" presetClass="entr" presetSubtype="1" fill="hold" grpId="0" nodeType="withEffect" p14:presetBounceEnd="50000">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14:bounceEnd="50000">
                                          <p:cBhvr additive="base">
                                            <p:cTn id="16" dur="5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nodePh="1">
                                      <p:stCondLst>
                                        <p:cond delay="0"/>
                                      </p:stCondLst>
                                      <p:endCondLst>
                                        <p:cond evt="begin" delay="0">
                                          <p:tn val="10"/>
                                        </p:cond>
                                      </p:end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0-#ppt_h/2"/>
                                              </p:val>
                                            </p:tav>
                                            <p:tav tm="100000">
                                              <p:val>
                                                <p:strVal val="#ppt_y"/>
                                              </p:val>
                                            </p:tav>
                                          </p:tavLst>
                                        </p:anim>
                                      </p:childTnLst>
                                    </p:cTn>
                                  </p:par>
                                  <p:par>
                                    <p:cTn id="14" presetID="2" presetClass="entr" presetSubtype="1"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692D95"/>
        </a:solidFill>
        <a:effectLst/>
      </p:bgPr>
    </p:bg>
    <p:spTree>
      <p:nvGrpSpPr>
        <p:cNvPr id="1" name=""/>
        <p:cNvGrpSpPr/>
        <p:nvPr/>
      </p:nvGrpSpPr>
      <p:grpSpPr>
        <a:xfrm>
          <a:off x="0" y="0"/>
          <a:ext cx="0" cy="0"/>
          <a:chOff x="0" y="0"/>
          <a:chExt cx="0" cy="0"/>
        </a:xfrm>
      </p:grpSpPr>
      <p:sp>
        <p:nvSpPr>
          <p:cNvPr id="5" name="TextBox 4"/>
          <p:cNvSpPr txBox="1"/>
          <p:nvPr/>
        </p:nvSpPr>
        <p:spPr>
          <a:xfrm>
            <a:off x="625286" y="821597"/>
            <a:ext cx="634028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D621"/>
                </a:solidFill>
                <a:effectLst/>
                <a:uLnTx/>
                <a:uFillTx/>
                <a:latin typeface="Arial" charset="0"/>
                <a:ea typeface="Arial" charset="0"/>
                <a:cs typeface="Arial" charset="0"/>
              </a:rPr>
              <a:t>Only apply for jobs you want</a:t>
            </a:r>
          </a:p>
        </p:txBody>
      </p:sp>
      <p:sp>
        <p:nvSpPr>
          <p:cNvPr id="6" name="TextBox 5"/>
          <p:cNvSpPr txBox="1"/>
          <p:nvPr/>
        </p:nvSpPr>
        <p:spPr>
          <a:xfrm>
            <a:off x="731838" y="1855231"/>
            <a:ext cx="623373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Pct val="60000"/>
              <a:buFontTx/>
              <a:buNone/>
              <a:tabLst/>
              <a:defRPr/>
            </a:pPr>
            <a:endParaRPr kumimoji="0" lang="en-GB" sz="1600" b="0" i="0" u="none" strike="noStrike" kern="1200" cap="none" spc="0" normalizeH="0" baseline="0" noProof="0" dirty="0">
              <a:ln>
                <a:noFill/>
              </a:ln>
              <a:solidFill>
                <a:srgbClr val="626263"/>
              </a:solidFill>
              <a:effectLst/>
              <a:uLnTx/>
              <a:uFillTx/>
              <a:latin typeface="Calibri" panose="020F0502020204030204"/>
              <a:ea typeface="+mn-ea"/>
              <a:cs typeface="+mn-cs"/>
            </a:endParaRPr>
          </a:p>
        </p:txBody>
      </p:sp>
      <p:sp>
        <p:nvSpPr>
          <p:cNvPr id="7" name="Rectangle 6"/>
          <p:cNvSpPr/>
          <p:nvPr/>
        </p:nvSpPr>
        <p:spPr>
          <a:xfrm>
            <a:off x="0" y="6427694"/>
            <a:ext cx="12192000" cy="430306"/>
          </a:xfrm>
          <a:prstGeom prst="rect">
            <a:avLst/>
          </a:prstGeom>
          <a:solidFill>
            <a:srgbClr val="692D95"/>
          </a:solidFill>
          <a:ln>
            <a:solidFill>
              <a:srgbClr val="692D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69904" y="6575610"/>
            <a:ext cx="2857499" cy="158192"/>
          </a:xfrm>
          <a:prstGeom prst="rect">
            <a:avLst/>
          </a:prstGeom>
        </p:spPr>
      </p:pic>
      <p:pic>
        <p:nvPicPr>
          <p:cNvPr id="3" name="Picture 2" descr="A group of people standing next to a person in a suit and tie&#10;&#10;Description generated with very high confidence">
            <a:extLst>
              <a:ext uri="{FF2B5EF4-FFF2-40B4-BE49-F238E27FC236}">
                <a16:creationId xmlns:a16="http://schemas.microsoft.com/office/drawing/2014/main" id="{7963A40D-E8AE-48E0-A3E8-0CDEFDBE78D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18757" y="1855231"/>
            <a:ext cx="5400000" cy="3600000"/>
          </a:xfrm>
          <a:prstGeom prst="rect">
            <a:avLst/>
          </a:prstGeom>
        </p:spPr>
      </p:pic>
      <p:pic>
        <p:nvPicPr>
          <p:cNvPr id="9" name="Picture 8">
            <a:extLst>
              <a:ext uri="{FF2B5EF4-FFF2-40B4-BE49-F238E27FC236}">
                <a16:creationId xmlns:a16="http://schemas.microsoft.com/office/drawing/2014/main" id="{DD8B5F3D-99D0-43EE-BD6E-0D0605FF1CA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792805" y="432650"/>
            <a:ext cx="1859441" cy="810838"/>
          </a:xfrm>
          <a:prstGeom prst="rect">
            <a:avLst/>
          </a:prstGeom>
        </p:spPr>
      </p:pic>
    </p:spTree>
    <p:extLst>
      <p:ext uri="{BB962C8B-B14F-4D97-AF65-F5344CB8AC3E}">
        <p14:creationId xmlns:p14="http://schemas.microsoft.com/office/powerpoint/2010/main" val="36894129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5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50000">
                                          <p:cBhvr additive="base">
                                            <p:cTn id="7" dur="500" fill="hold"/>
                                            <p:tgtEl>
                                              <p:spTgt spid="7"/>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nodePh="1" p14:presetBounceEnd="50000">
                                      <p:stCondLst>
                                        <p:cond delay="0"/>
                                      </p:stCondLst>
                                      <p:endCondLst>
                                        <p:cond evt="begin" delay="0">
                                          <p:tn val="10"/>
                                        </p:cond>
                                      </p:endCondLst>
                                      <p:childTnLst>
                                        <p:set>
                                          <p:cBhvr>
                                            <p:cTn id="11" dur="1" fill="hold">
                                              <p:stCondLst>
                                                <p:cond delay="0"/>
                                              </p:stCondLst>
                                            </p:cTn>
                                            <p:tgtEl>
                                              <p:spTgt spid="6"/>
                                            </p:tgtEl>
                                            <p:attrNameLst>
                                              <p:attrName>style.visibility</p:attrName>
                                            </p:attrNameLst>
                                          </p:cBhvr>
                                          <p:to>
                                            <p:strVal val="visible"/>
                                          </p:to>
                                        </p:set>
                                        <p:anim calcmode="lin" valueType="num" p14:bounceEnd="50000">
                                          <p:cBhvr additive="base">
                                            <p:cTn id="12" dur="500" fill="hold"/>
                                            <p:tgtEl>
                                              <p:spTgt spid="6"/>
                                            </p:tgtEl>
                                            <p:attrNameLst>
                                              <p:attrName>ppt_x</p:attrName>
                                            </p:attrNameLst>
                                          </p:cBhvr>
                                          <p:tavLst>
                                            <p:tav tm="0">
                                              <p:val>
                                                <p:strVal val="#ppt_x"/>
                                              </p:val>
                                            </p:tav>
                                            <p:tav tm="100000">
                                              <p:val>
                                                <p:strVal val="#ppt_x"/>
                                              </p:val>
                                            </p:tav>
                                          </p:tavLst>
                                        </p:anim>
                                        <p:anim calcmode="lin" valueType="num" p14:bounceEnd="50000">
                                          <p:cBhvr additive="base">
                                            <p:cTn id="13" dur="500" fill="hold"/>
                                            <p:tgtEl>
                                              <p:spTgt spid="6"/>
                                            </p:tgtEl>
                                            <p:attrNameLst>
                                              <p:attrName>ppt_y</p:attrName>
                                            </p:attrNameLst>
                                          </p:cBhvr>
                                          <p:tavLst>
                                            <p:tav tm="0">
                                              <p:val>
                                                <p:strVal val="0-#ppt_h/2"/>
                                              </p:val>
                                            </p:tav>
                                            <p:tav tm="100000">
                                              <p:val>
                                                <p:strVal val="#ppt_y"/>
                                              </p:val>
                                            </p:tav>
                                          </p:tavLst>
                                        </p:anim>
                                      </p:childTnLst>
                                    </p:cTn>
                                  </p:par>
                                  <p:par>
                                    <p:cTn id="14" presetID="2" presetClass="entr" presetSubtype="1" fill="hold" grpId="0" nodeType="withEffect" p14:presetBounceEnd="50000">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14:bounceEnd="50000">
                                          <p:cBhvr additive="base">
                                            <p:cTn id="16" dur="5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nodePh="1">
                                      <p:stCondLst>
                                        <p:cond delay="0"/>
                                      </p:stCondLst>
                                      <p:endCondLst>
                                        <p:cond evt="begin" delay="0">
                                          <p:tn val="10"/>
                                        </p:cond>
                                      </p:end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0-#ppt_h/2"/>
                                              </p:val>
                                            </p:tav>
                                            <p:tav tm="100000">
                                              <p:val>
                                                <p:strVal val="#ppt_y"/>
                                              </p:val>
                                            </p:tav>
                                          </p:tavLst>
                                        </p:anim>
                                      </p:childTnLst>
                                    </p:cTn>
                                  </p:par>
                                  <p:par>
                                    <p:cTn id="14" presetID="2" presetClass="entr" presetSubtype="1"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692D95"/>
        </a:solidFill>
        <a:effectLst/>
      </p:bgPr>
    </p:bg>
    <p:spTree>
      <p:nvGrpSpPr>
        <p:cNvPr id="1" name=""/>
        <p:cNvGrpSpPr/>
        <p:nvPr/>
      </p:nvGrpSpPr>
      <p:grpSpPr>
        <a:xfrm>
          <a:off x="0" y="0"/>
          <a:ext cx="0" cy="0"/>
          <a:chOff x="0" y="0"/>
          <a:chExt cx="0" cy="0"/>
        </a:xfrm>
      </p:grpSpPr>
      <p:sp>
        <p:nvSpPr>
          <p:cNvPr id="5" name="TextBox 4"/>
          <p:cNvSpPr txBox="1"/>
          <p:nvPr/>
        </p:nvSpPr>
        <p:spPr>
          <a:xfrm>
            <a:off x="625286" y="821597"/>
            <a:ext cx="928280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D621"/>
                </a:solidFill>
                <a:effectLst/>
                <a:uLnTx/>
                <a:uFillTx/>
                <a:latin typeface="Arial" charset="0"/>
                <a:ea typeface="Arial" charset="0"/>
                <a:cs typeface="Arial" charset="0"/>
              </a:rPr>
              <a:t>Remember your CV is a living document </a:t>
            </a:r>
          </a:p>
        </p:txBody>
      </p:sp>
      <p:sp>
        <p:nvSpPr>
          <p:cNvPr id="6" name="TextBox 5"/>
          <p:cNvSpPr txBox="1"/>
          <p:nvPr/>
        </p:nvSpPr>
        <p:spPr>
          <a:xfrm>
            <a:off x="731838" y="1855231"/>
            <a:ext cx="623373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Pct val="60000"/>
              <a:buFontTx/>
              <a:buNone/>
              <a:tabLst/>
              <a:defRPr/>
            </a:pPr>
            <a:endParaRPr kumimoji="0" lang="en-GB" sz="1600" b="0" i="0" u="none" strike="noStrike" kern="1200" cap="none" spc="0" normalizeH="0" baseline="0" noProof="0" dirty="0">
              <a:ln>
                <a:noFill/>
              </a:ln>
              <a:solidFill>
                <a:srgbClr val="626263"/>
              </a:solidFill>
              <a:effectLst/>
              <a:uLnTx/>
              <a:uFillTx/>
              <a:latin typeface="Calibri" panose="020F0502020204030204"/>
              <a:ea typeface="+mn-ea"/>
              <a:cs typeface="+mn-cs"/>
            </a:endParaRPr>
          </a:p>
        </p:txBody>
      </p:sp>
      <p:sp>
        <p:nvSpPr>
          <p:cNvPr id="7" name="Rectangle 6"/>
          <p:cNvSpPr/>
          <p:nvPr/>
        </p:nvSpPr>
        <p:spPr>
          <a:xfrm>
            <a:off x="0" y="6427694"/>
            <a:ext cx="12192000" cy="430306"/>
          </a:xfrm>
          <a:prstGeom prst="rect">
            <a:avLst/>
          </a:prstGeom>
          <a:solidFill>
            <a:srgbClr val="692D95"/>
          </a:solidFill>
          <a:ln>
            <a:solidFill>
              <a:srgbClr val="692D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69904" y="6575610"/>
            <a:ext cx="2857499" cy="158192"/>
          </a:xfrm>
          <a:prstGeom prst="rect">
            <a:avLst/>
          </a:prstGeom>
        </p:spPr>
      </p:pic>
      <p:pic>
        <p:nvPicPr>
          <p:cNvPr id="3" name="Picture 2" descr="A close up of a car&#10;&#10;Description generated with high confidence">
            <a:extLst>
              <a:ext uri="{FF2B5EF4-FFF2-40B4-BE49-F238E27FC236}">
                <a16:creationId xmlns:a16="http://schemas.microsoft.com/office/drawing/2014/main" id="{42D7C8E7-B834-4264-BC6E-73DCBEEDD30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7005" y="2193785"/>
            <a:ext cx="5410170" cy="3600000"/>
          </a:xfrm>
          <a:prstGeom prst="rect">
            <a:avLst/>
          </a:prstGeom>
        </p:spPr>
      </p:pic>
      <p:pic>
        <p:nvPicPr>
          <p:cNvPr id="9" name="Picture 8" descr="A picture containing indoor, sitting, person, wall&#10;&#10;Description generated with high confidence">
            <a:extLst>
              <a:ext uri="{FF2B5EF4-FFF2-40B4-BE49-F238E27FC236}">
                <a16:creationId xmlns:a16="http://schemas.microsoft.com/office/drawing/2014/main" id="{9E55A4D1-C56F-4663-9E71-EFDA67C1D90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89118" y="2193785"/>
            <a:ext cx="5400000" cy="3600000"/>
          </a:xfrm>
          <a:prstGeom prst="rect">
            <a:avLst/>
          </a:prstGeom>
        </p:spPr>
      </p:pic>
      <p:pic>
        <p:nvPicPr>
          <p:cNvPr id="10" name="Picture 9">
            <a:extLst>
              <a:ext uri="{FF2B5EF4-FFF2-40B4-BE49-F238E27FC236}">
                <a16:creationId xmlns:a16="http://schemas.microsoft.com/office/drawing/2014/main" id="{B3470004-C6EF-41BC-A10E-4C05141BD42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792805" y="432650"/>
            <a:ext cx="1859441" cy="810838"/>
          </a:xfrm>
          <a:prstGeom prst="rect">
            <a:avLst/>
          </a:prstGeom>
        </p:spPr>
      </p:pic>
    </p:spTree>
    <p:extLst>
      <p:ext uri="{BB962C8B-B14F-4D97-AF65-F5344CB8AC3E}">
        <p14:creationId xmlns:p14="http://schemas.microsoft.com/office/powerpoint/2010/main" val="2625079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5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50000">
                                          <p:cBhvr additive="base">
                                            <p:cTn id="7" dur="500" fill="hold"/>
                                            <p:tgtEl>
                                              <p:spTgt spid="7"/>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nodePh="1" p14:presetBounceEnd="50000">
                                      <p:stCondLst>
                                        <p:cond delay="0"/>
                                      </p:stCondLst>
                                      <p:endCondLst>
                                        <p:cond evt="begin" delay="0">
                                          <p:tn val="10"/>
                                        </p:cond>
                                      </p:endCondLst>
                                      <p:childTnLst>
                                        <p:set>
                                          <p:cBhvr>
                                            <p:cTn id="11" dur="1" fill="hold">
                                              <p:stCondLst>
                                                <p:cond delay="0"/>
                                              </p:stCondLst>
                                            </p:cTn>
                                            <p:tgtEl>
                                              <p:spTgt spid="6"/>
                                            </p:tgtEl>
                                            <p:attrNameLst>
                                              <p:attrName>style.visibility</p:attrName>
                                            </p:attrNameLst>
                                          </p:cBhvr>
                                          <p:to>
                                            <p:strVal val="visible"/>
                                          </p:to>
                                        </p:set>
                                        <p:anim calcmode="lin" valueType="num" p14:bounceEnd="50000">
                                          <p:cBhvr additive="base">
                                            <p:cTn id="12" dur="500" fill="hold"/>
                                            <p:tgtEl>
                                              <p:spTgt spid="6"/>
                                            </p:tgtEl>
                                            <p:attrNameLst>
                                              <p:attrName>ppt_x</p:attrName>
                                            </p:attrNameLst>
                                          </p:cBhvr>
                                          <p:tavLst>
                                            <p:tav tm="0">
                                              <p:val>
                                                <p:strVal val="#ppt_x"/>
                                              </p:val>
                                            </p:tav>
                                            <p:tav tm="100000">
                                              <p:val>
                                                <p:strVal val="#ppt_x"/>
                                              </p:val>
                                            </p:tav>
                                          </p:tavLst>
                                        </p:anim>
                                        <p:anim calcmode="lin" valueType="num" p14:bounceEnd="50000">
                                          <p:cBhvr additive="base">
                                            <p:cTn id="13" dur="500" fill="hold"/>
                                            <p:tgtEl>
                                              <p:spTgt spid="6"/>
                                            </p:tgtEl>
                                            <p:attrNameLst>
                                              <p:attrName>ppt_y</p:attrName>
                                            </p:attrNameLst>
                                          </p:cBhvr>
                                          <p:tavLst>
                                            <p:tav tm="0">
                                              <p:val>
                                                <p:strVal val="0-#ppt_h/2"/>
                                              </p:val>
                                            </p:tav>
                                            <p:tav tm="100000">
                                              <p:val>
                                                <p:strVal val="#ppt_y"/>
                                              </p:val>
                                            </p:tav>
                                          </p:tavLst>
                                        </p:anim>
                                      </p:childTnLst>
                                    </p:cTn>
                                  </p:par>
                                  <p:par>
                                    <p:cTn id="14" presetID="2" presetClass="entr" presetSubtype="1" fill="hold" grpId="0" nodeType="withEffect" p14:presetBounceEnd="50000">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14:bounceEnd="50000">
                                          <p:cBhvr additive="base">
                                            <p:cTn id="16" dur="5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nodePh="1">
                                      <p:stCondLst>
                                        <p:cond delay="0"/>
                                      </p:stCondLst>
                                      <p:endCondLst>
                                        <p:cond evt="begin" delay="0">
                                          <p:tn val="10"/>
                                        </p:cond>
                                      </p:end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0-#ppt_h/2"/>
                                              </p:val>
                                            </p:tav>
                                            <p:tav tm="100000">
                                              <p:val>
                                                <p:strVal val="#ppt_y"/>
                                              </p:val>
                                            </p:tav>
                                          </p:tavLst>
                                        </p:anim>
                                      </p:childTnLst>
                                    </p:cTn>
                                  </p:par>
                                  <p:par>
                                    <p:cTn id="14" presetID="2" presetClass="entr" presetSubtype="1"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692D95"/>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6025D91-4FE9-4907-BE11-81D8E3565DE1}"/>
              </a:ext>
            </a:extLst>
          </p:cNvPr>
          <p:cNvSpPr/>
          <p:nvPr/>
        </p:nvSpPr>
        <p:spPr>
          <a:xfrm>
            <a:off x="6598763" y="1795319"/>
            <a:ext cx="4732256" cy="4241084"/>
          </a:xfrm>
          <a:prstGeom prst="roundRect">
            <a:avLst/>
          </a:prstGeom>
          <a:solidFill>
            <a:srgbClr val="FF4F56"/>
          </a:solidFill>
          <a:ln>
            <a:solidFill>
              <a:srgbClr val="FF4F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625286" y="821597"/>
            <a:ext cx="928280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D621"/>
                </a:solidFill>
                <a:effectLst/>
                <a:uLnTx/>
                <a:uFillTx/>
                <a:latin typeface="Arial" charset="0"/>
                <a:ea typeface="Arial" charset="0"/>
                <a:cs typeface="Arial" charset="0"/>
              </a:rPr>
              <a:t>Embrace the idea of transferable skills</a:t>
            </a:r>
          </a:p>
        </p:txBody>
      </p:sp>
      <p:sp>
        <p:nvSpPr>
          <p:cNvPr id="6" name="TextBox 5"/>
          <p:cNvSpPr txBox="1"/>
          <p:nvPr/>
        </p:nvSpPr>
        <p:spPr>
          <a:xfrm>
            <a:off x="731838" y="1855231"/>
            <a:ext cx="623373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Pct val="60000"/>
              <a:buFontTx/>
              <a:buNone/>
              <a:tabLst/>
              <a:defRPr/>
            </a:pPr>
            <a:endParaRPr kumimoji="0" lang="en-GB" sz="1600" b="0" i="0" u="none" strike="noStrike" kern="1200" cap="none" spc="0" normalizeH="0" baseline="0" noProof="0" dirty="0">
              <a:ln>
                <a:noFill/>
              </a:ln>
              <a:solidFill>
                <a:srgbClr val="626263"/>
              </a:solidFill>
              <a:effectLst/>
              <a:uLnTx/>
              <a:uFillTx/>
              <a:latin typeface="Calibri" panose="020F0502020204030204"/>
              <a:ea typeface="+mn-ea"/>
              <a:cs typeface="+mn-cs"/>
            </a:endParaRPr>
          </a:p>
        </p:txBody>
      </p:sp>
      <p:sp>
        <p:nvSpPr>
          <p:cNvPr id="7" name="Rectangle 6"/>
          <p:cNvSpPr/>
          <p:nvPr/>
        </p:nvSpPr>
        <p:spPr>
          <a:xfrm>
            <a:off x="0" y="6427694"/>
            <a:ext cx="12192000" cy="430306"/>
          </a:xfrm>
          <a:prstGeom prst="rect">
            <a:avLst/>
          </a:prstGeom>
          <a:solidFill>
            <a:srgbClr val="692D95"/>
          </a:solidFill>
          <a:ln>
            <a:solidFill>
              <a:srgbClr val="692D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69904" y="6575610"/>
            <a:ext cx="2857499" cy="158192"/>
          </a:xfrm>
          <a:prstGeom prst="rect">
            <a:avLst/>
          </a:prstGeom>
        </p:spPr>
      </p:pic>
      <p:sp>
        <p:nvSpPr>
          <p:cNvPr id="2" name="TextBox 1">
            <a:extLst>
              <a:ext uri="{FF2B5EF4-FFF2-40B4-BE49-F238E27FC236}">
                <a16:creationId xmlns:a16="http://schemas.microsoft.com/office/drawing/2014/main" id="{FE31AB8D-1A84-43B3-BE7E-3E2DF606CD26}"/>
              </a:ext>
            </a:extLst>
          </p:cNvPr>
          <p:cNvSpPr txBox="1"/>
          <p:nvPr/>
        </p:nvSpPr>
        <p:spPr>
          <a:xfrm>
            <a:off x="854859" y="2062157"/>
            <a:ext cx="4075832" cy="37240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D621"/>
                </a:solidFill>
                <a:effectLst/>
                <a:uLnTx/>
                <a:uFillTx/>
                <a:latin typeface="Arial" panose="020B0604020202020204" pitchFamily="34" charset="0"/>
                <a:ea typeface="+mn-ea"/>
                <a:cs typeface="Arial" panose="020B0604020202020204" pitchFamily="34" charset="0"/>
              </a:rPr>
              <a:t>Transferable skills, also known as “portable skills,” are qualities that can be transferred from one job to another. You likely already possess many transferable skills employers want, like organization or strong communication. You can strengthen those skills and develop new ones that employers value across industries and jobs.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D62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D621"/>
                </a:solidFill>
                <a:effectLst/>
                <a:uLnTx/>
                <a:uFillTx/>
                <a:latin typeface="Arial" panose="020B0604020202020204" pitchFamily="34" charset="0"/>
                <a:ea typeface="+mn-ea"/>
                <a:cs typeface="Arial" panose="020B0604020202020204" pitchFamily="34" charset="0"/>
              </a:rPr>
              <a:t>https://www.indeed.com/career-advice/resumes-cover-letters/transferable-skills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FFD621"/>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A7913690-8420-4157-82AA-C509363D4172}"/>
              </a:ext>
            </a:extLst>
          </p:cNvPr>
          <p:cNvSpPr txBox="1"/>
          <p:nvPr/>
        </p:nvSpPr>
        <p:spPr>
          <a:xfrm>
            <a:off x="6783903" y="2147318"/>
            <a:ext cx="4541051" cy="3539430"/>
          </a:xfrm>
          <a:prstGeom prst="rect">
            <a:avLst/>
          </a:prstGeom>
          <a:noFill/>
        </p:spPr>
        <p:txBody>
          <a:bodyPr wrap="non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i="0" u="none" strike="noStrike" kern="1200" cap="none" spc="0" normalizeH="0" baseline="0" noProof="0" dirty="0">
                <a:ln>
                  <a:noFill/>
                </a:ln>
                <a:solidFill>
                  <a:srgbClr val="FFD621"/>
                </a:solidFill>
                <a:effectLst/>
                <a:uLnTx/>
                <a:uFillTx/>
                <a:latin typeface="Arial" panose="020B0604020202020204" pitchFamily="34" charset="0"/>
                <a:ea typeface="+mn-ea"/>
                <a:cs typeface="Arial" panose="020B0604020202020204" pitchFamily="34" charset="0"/>
              </a:rPr>
              <a:t>Communication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i="0" u="none" strike="noStrike" kern="1200" cap="none" spc="0" normalizeH="0" baseline="0" noProof="0" dirty="0">
                <a:ln>
                  <a:noFill/>
                </a:ln>
                <a:solidFill>
                  <a:srgbClr val="FFD621"/>
                </a:solidFill>
                <a:effectLst/>
                <a:uLnTx/>
                <a:uFillTx/>
                <a:latin typeface="Arial" panose="020B0604020202020204" pitchFamily="34" charset="0"/>
                <a:ea typeface="+mn-ea"/>
                <a:cs typeface="Arial" panose="020B0604020202020204" pitchFamily="34" charset="0"/>
              </a:rPr>
              <a:t>Dependability</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i="0" u="none" strike="noStrike" kern="1200" cap="none" spc="0" normalizeH="0" baseline="0" noProof="0" dirty="0">
                <a:ln>
                  <a:noFill/>
                </a:ln>
                <a:solidFill>
                  <a:srgbClr val="FFD621"/>
                </a:solidFill>
                <a:effectLst/>
                <a:uLnTx/>
                <a:uFillTx/>
                <a:latin typeface="Arial" panose="020B0604020202020204" pitchFamily="34" charset="0"/>
                <a:ea typeface="+mn-ea"/>
                <a:cs typeface="Arial" panose="020B0604020202020204" pitchFamily="34" charset="0"/>
              </a:rPr>
              <a:t>Teamwork</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i="0" u="none" strike="noStrike" kern="1200" cap="none" spc="0" normalizeH="0" baseline="0" noProof="0" dirty="0">
                <a:ln>
                  <a:noFill/>
                </a:ln>
                <a:solidFill>
                  <a:srgbClr val="FFD621"/>
                </a:solidFill>
                <a:effectLst/>
                <a:uLnTx/>
                <a:uFillTx/>
                <a:latin typeface="Arial" panose="020B0604020202020204" pitchFamily="34" charset="0"/>
                <a:ea typeface="+mn-ea"/>
                <a:cs typeface="Arial" panose="020B0604020202020204" pitchFamily="34" charset="0"/>
              </a:rPr>
              <a:t>Organisation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i="0" u="none" strike="noStrike" kern="1200" cap="none" spc="0" normalizeH="0" baseline="0" noProof="0" dirty="0">
                <a:ln>
                  <a:noFill/>
                </a:ln>
                <a:solidFill>
                  <a:srgbClr val="FFD621"/>
                </a:solidFill>
                <a:effectLst/>
                <a:uLnTx/>
                <a:uFillTx/>
                <a:latin typeface="Arial" panose="020B0604020202020204" pitchFamily="34" charset="0"/>
                <a:ea typeface="+mn-ea"/>
                <a:cs typeface="Arial" panose="020B0604020202020204" pitchFamily="34" charset="0"/>
              </a:rPr>
              <a:t>Adaptability</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i="0" u="none" strike="noStrike" kern="1200" cap="none" spc="0" normalizeH="0" baseline="0" noProof="0" dirty="0">
                <a:ln>
                  <a:noFill/>
                </a:ln>
                <a:solidFill>
                  <a:srgbClr val="FFD621"/>
                </a:solidFill>
                <a:effectLst/>
                <a:uLnTx/>
                <a:uFillTx/>
                <a:latin typeface="Arial" panose="020B0604020202020204" pitchFamily="34" charset="0"/>
                <a:ea typeface="+mn-ea"/>
                <a:cs typeface="Arial" panose="020B0604020202020204" pitchFamily="34" charset="0"/>
              </a:rPr>
              <a:t>Leadership</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i="0" u="none" strike="noStrike" kern="1200" cap="none" spc="0" normalizeH="0" baseline="0" noProof="0" dirty="0">
                <a:ln>
                  <a:noFill/>
                </a:ln>
                <a:solidFill>
                  <a:srgbClr val="FFD621"/>
                </a:solidFill>
                <a:effectLst/>
                <a:uLnTx/>
                <a:uFillTx/>
                <a:latin typeface="Arial" panose="020B0604020202020204" pitchFamily="34" charset="0"/>
                <a:ea typeface="+mn-ea"/>
                <a:cs typeface="Arial" panose="020B0604020202020204" pitchFamily="34" charset="0"/>
              </a:rPr>
              <a:t>Technological literacy</a:t>
            </a:r>
          </a:p>
        </p:txBody>
      </p:sp>
      <p:pic>
        <p:nvPicPr>
          <p:cNvPr id="9" name="Picture 8">
            <a:extLst>
              <a:ext uri="{FF2B5EF4-FFF2-40B4-BE49-F238E27FC236}">
                <a16:creationId xmlns:a16="http://schemas.microsoft.com/office/drawing/2014/main" id="{7D5EC7E6-E526-41C3-8971-296B11335B9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92805" y="432650"/>
            <a:ext cx="1859441" cy="810838"/>
          </a:xfrm>
          <a:prstGeom prst="rect">
            <a:avLst/>
          </a:prstGeom>
        </p:spPr>
      </p:pic>
    </p:spTree>
    <p:extLst>
      <p:ext uri="{BB962C8B-B14F-4D97-AF65-F5344CB8AC3E}">
        <p14:creationId xmlns:p14="http://schemas.microsoft.com/office/powerpoint/2010/main" val="424791313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5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50000">
                                          <p:cBhvr additive="base">
                                            <p:cTn id="7" dur="500" fill="hold"/>
                                            <p:tgtEl>
                                              <p:spTgt spid="7"/>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nodePh="1" p14:presetBounceEnd="50000">
                                      <p:stCondLst>
                                        <p:cond delay="0"/>
                                      </p:stCondLst>
                                      <p:endCondLst>
                                        <p:cond evt="begin" delay="0">
                                          <p:tn val="10"/>
                                        </p:cond>
                                      </p:endCondLst>
                                      <p:childTnLst>
                                        <p:set>
                                          <p:cBhvr>
                                            <p:cTn id="11" dur="1" fill="hold">
                                              <p:stCondLst>
                                                <p:cond delay="0"/>
                                              </p:stCondLst>
                                            </p:cTn>
                                            <p:tgtEl>
                                              <p:spTgt spid="6"/>
                                            </p:tgtEl>
                                            <p:attrNameLst>
                                              <p:attrName>style.visibility</p:attrName>
                                            </p:attrNameLst>
                                          </p:cBhvr>
                                          <p:to>
                                            <p:strVal val="visible"/>
                                          </p:to>
                                        </p:set>
                                        <p:anim calcmode="lin" valueType="num" p14:bounceEnd="50000">
                                          <p:cBhvr additive="base">
                                            <p:cTn id="12" dur="500" fill="hold"/>
                                            <p:tgtEl>
                                              <p:spTgt spid="6"/>
                                            </p:tgtEl>
                                            <p:attrNameLst>
                                              <p:attrName>ppt_x</p:attrName>
                                            </p:attrNameLst>
                                          </p:cBhvr>
                                          <p:tavLst>
                                            <p:tav tm="0">
                                              <p:val>
                                                <p:strVal val="#ppt_x"/>
                                              </p:val>
                                            </p:tav>
                                            <p:tav tm="100000">
                                              <p:val>
                                                <p:strVal val="#ppt_x"/>
                                              </p:val>
                                            </p:tav>
                                          </p:tavLst>
                                        </p:anim>
                                        <p:anim calcmode="lin" valueType="num" p14:bounceEnd="50000">
                                          <p:cBhvr additive="base">
                                            <p:cTn id="13" dur="500" fill="hold"/>
                                            <p:tgtEl>
                                              <p:spTgt spid="6"/>
                                            </p:tgtEl>
                                            <p:attrNameLst>
                                              <p:attrName>ppt_y</p:attrName>
                                            </p:attrNameLst>
                                          </p:cBhvr>
                                          <p:tavLst>
                                            <p:tav tm="0">
                                              <p:val>
                                                <p:strVal val="0-#ppt_h/2"/>
                                              </p:val>
                                            </p:tav>
                                            <p:tav tm="100000">
                                              <p:val>
                                                <p:strVal val="#ppt_y"/>
                                              </p:val>
                                            </p:tav>
                                          </p:tavLst>
                                        </p:anim>
                                      </p:childTnLst>
                                    </p:cTn>
                                  </p:par>
                                  <p:par>
                                    <p:cTn id="14" presetID="2" presetClass="entr" presetSubtype="1" fill="hold" grpId="0" nodeType="withEffect" p14:presetBounceEnd="50000">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14:bounceEnd="50000">
                                          <p:cBhvr additive="base">
                                            <p:cTn id="16" dur="5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nodePh="1">
                                      <p:stCondLst>
                                        <p:cond delay="0"/>
                                      </p:stCondLst>
                                      <p:endCondLst>
                                        <p:cond evt="begin" delay="0">
                                          <p:tn val="10"/>
                                        </p:cond>
                                      </p:end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0-#ppt_h/2"/>
                                              </p:val>
                                            </p:tav>
                                            <p:tav tm="100000">
                                              <p:val>
                                                <p:strVal val="#ppt_y"/>
                                              </p:val>
                                            </p:tav>
                                          </p:tavLst>
                                        </p:anim>
                                      </p:childTnLst>
                                    </p:cTn>
                                  </p:par>
                                  <p:par>
                                    <p:cTn id="14" presetID="2" presetClass="entr" presetSubtype="1"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692D95"/>
        </a:solidFill>
        <a:effectLst/>
      </p:bgPr>
    </p:bg>
    <p:spTree>
      <p:nvGrpSpPr>
        <p:cNvPr id="1" name=""/>
        <p:cNvGrpSpPr/>
        <p:nvPr/>
      </p:nvGrpSpPr>
      <p:grpSpPr>
        <a:xfrm>
          <a:off x="0" y="0"/>
          <a:ext cx="0" cy="0"/>
          <a:chOff x="0" y="0"/>
          <a:chExt cx="0" cy="0"/>
        </a:xfrm>
      </p:grpSpPr>
      <p:sp>
        <p:nvSpPr>
          <p:cNvPr id="5" name="TextBox 4"/>
          <p:cNvSpPr txBox="1"/>
          <p:nvPr/>
        </p:nvSpPr>
        <p:spPr>
          <a:xfrm>
            <a:off x="625286" y="821597"/>
            <a:ext cx="928280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D621"/>
                </a:solidFill>
                <a:effectLst/>
                <a:uLnTx/>
                <a:uFillTx/>
                <a:latin typeface="Arial" charset="0"/>
                <a:ea typeface="Arial" charset="0"/>
                <a:cs typeface="Arial" charset="0"/>
              </a:rPr>
              <a:t>Ask a colleague to list your strengths </a:t>
            </a:r>
          </a:p>
        </p:txBody>
      </p:sp>
      <p:sp>
        <p:nvSpPr>
          <p:cNvPr id="6" name="TextBox 5"/>
          <p:cNvSpPr txBox="1"/>
          <p:nvPr/>
        </p:nvSpPr>
        <p:spPr>
          <a:xfrm>
            <a:off x="731838" y="1855231"/>
            <a:ext cx="623373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Pct val="60000"/>
              <a:buFontTx/>
              <a:buNone/>
              <a:tabLst/>
              <a:defRPr/>
            </a:pPr>
            <a:endParaRPr kumimoji="0" lang="en-GB" sz="1600" b="0" i="0" u="none" strike="noStrike" kern="1200" cap="none" spc="0" normalizeH="0" baseline="0" noProof="0" dirty="0">
              <a:ln>
                <a:noFill/>
              </a:ln>
              <a:solidFill>
                <a:srgbClr val="626263"/>
              </a:solidFill>
              <a:effectLst/>
              <a:uLnTx/>
              <a:uFillTx/>
              <a:latin typeface="Calibri" panose="020F0502020204030204"/>
              <a:ea typeface="+mn-ea"/>
              <a:cs typeface="+mn-cs"/>
            </a:endParaRPr>
          </a:p>
        </p:txBody>
      </p:sp>
      <p:sp>
        <p:nvSpPr>
          <p:cNvPr id="7" name="Rectangle 6"/>
          <p:cNvSpPr/>
          <p:nvPr/>
        </p:nvSpPr>
        <p:spPr>
          <a:xfrm>
            <a:off x="0" y="6427694"/>
            <a:ext cx="12192000" cy="430306"/>
          </a:xfrm>
          <a:prstGeom prst="rect">
            <a:avLst/>
          </a:prstGeom>
          <a:solidFill>
            <a:srgbClr val="692D95"/>
          </a:solidFill>
          <a:ln>
            <a:solidFill>
              <a:srgbClr val="692D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69904" y="6575610"/>
            <a:ext cx="2857499" cy="158192"/>
          </a:xfrm>
          <a:prstGeom prst="rect">
            <a:avLst/>
          </a:prstGeom>
        </p:spPr>
      </p:pic>
      <p:pic>
        <p:nvPicPr>
          <p:cNvPr id="3" name="Picture 2" descr="A close up of text on a black background&#10;&#10;Description generated with high confidence">
            <a:extLst>
              <a:ext uri="{FF2B5EF4-FFF2-40B4-BE49-F238E27FC236}">
                <a16:creationId xmlns:a16="http://schemas.microsoft.com/office/drawing/2014/main" id="{E411A1B3-37B7-4FFC-824A-E39D2F0A4F6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95759" y="2024508"/>
            <a:ext cx="5400483" cy="3600000"/>
          </a:xfrm>
          <a:prstGeom prst="rect">
            <a:avLst/>
          </a:prstGeom>
        </p:spPr>
      </p:pic>
      <p:pic>
        <p:nvPicPr>
          <p:cNvPr id="9" name="Picture 8">
            <a:extLst>
              <a:ext uri="{FF2B5EF4-FFF2-40B4-BE49-F238E27FC236}">
                <a16:creationId xmlns:a16="http://schemas.microsoft.com/office/drawing/2014/main" id="{B7BE06A7-A2F4-404C-B6F8-D08D883A31F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792805" y="432650"/>
            <a:ext cx="1859441" cy="810838"/>
          </a:xfrm>
          <a:prstGeom prst="rect">
            <a:avLst/>
          </a:prstGeom>
        </p:spPr>
      </p:pic>
    </p:spTree>
    <p:extLst>
      <p:ext uri="{BB962C8B-B14F-4D97-AF65-F5344CB8AC3E}">
        <p14:creationId xmlns:p14="http://schemas.microsoft.com/office/powerpoint/2010/main" val="362481501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5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50000">
                                          <p:cBhvr additive="base">
                                            <p:cTn id="7" dur="500" fill="hold"/>
                                            <p:tgtEl>
                                              <p:spTgt spid="7"/>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nodePh="1" p14:presetBounceEnd="50000">
                                      <p:stCondLst>
                                        <p:cond delay="0"/>
                                      </p:stCondLst>
                                      <p:endCondLst>
                                        <p:cond evt="begin" delay="0">
                                          <p:tn val="10"/>
                                        </p:cond>
                                      </p:endCondLst>
                                      <p:childTnLst>
                                        <p:set>
                                          <p:cBhvr>
                                            <p:cTn id="11" dur="1" fill="hold">
                                              <p:stCondLst>
                                                <p:cond delay="0"/>
                                              </p:stCondLst>
                                            </p:cTn>
                                            <p:tgtEl>
                                              <p:spTgt spid="6"/>
                                            </p:tgtEl>
                                            <p:attrNameLst>
                                              <p:attrName>style.visibility</p:attrName>
                                            </p:attrNameLst>
                                          </p:cBhvr>
                                          <p:to>
                                            <p:strVal val="visible"/>
                                          </p:to>
                                        </p:set>
                                        <p:anim calcmode="lin" valueType="num" p14:bounceEnd="50000">
                                          <p:cBhvr additive="base">
                                            <p:cTn id="12" dur="500" fill="hold"/>
                                            <p:tgtEl>
                                              <p:spTgt spid="6"/>
                                            </p:tgtEl>
                                            <p:attrNameLst>
                                              <p:attrName>ppt_x</p:attrName>
                                            </p:attrNameLst>
                                          </p:cBhvr>
                                          <p:tavLst>
                                            <p:tav tm="0">
                                              <p:val>
                                                <p:strVal val="#ppt_x"/>
                                              </p:val>
                                            </p:tav>
                                            <p:tav tm="100000">
                                              <p:val>
                                                <p:strVal val="#ppt_x"/>
                                              </p:val>
                                            </p:tav>
                                          </p:tavLst>
                                        </p:anim>
                                        <p:anim calcmode="lin" valueType="num" p14:bounceEnd="50000">
                                          <p:cBhvr additive="base">
                                            <p:cTn id="13" dur="500" fill="hold"/>
                                            <p:tgtEl>
                                              <p:spTgt spid="6"/>
                                            </p:tgtEl>
                                            <p:attrNameLst>
                                              <p:attrName>ppt_y</p:attrName>
                                            </p:attrNameLst>
                                          </p:cBhvr>
                                          <p:tavLst>
                                            <p:tav tm="0">
                                              <p:val>
                                                <p:strVal val="0-#ppt_h/2"/>
                                              </p:val>
                                            </p:tav>
                                            <p:tav tm="100000">
                                              <p:val>
                                                <p:strVal val="#ppt_y"/>
                                              </p:val>
                                            </p:tav>
                                          </p:tavLst>
                                        </p:anim>
                                      </p:childTnLst>
                                    </p:cTn>
                                  </p:par>
                                  <p:par>
                                    <p:cTn id="14" presetID="2" presetClass="entr" presetSubtype="1" fill="hold" grpId="0" nodeType="withEffect" p14:presetBounceEnd="50000">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14:bounceEnd="50000">
                                          <p:cBhvr additive="base">
                                            <p:cTn id="16" dur="5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nodePh="1">
                                      <p:stCondLst>
                                        <p:cond delay="0"/>
                                      </p:stCondLst>
                                      <p:endCondLst>
                                        <p:cond evt="begin" delay="0">
                                          <p:tn val="10"/>
                                        </p:cond>
                                      </p:end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0-#ppt_h/2"/>
                                              </p:val>
                                            </p:tav>
                                            <p:tav tm="100000">
                                              <p:val>
                                                <p:strVal val="#ppt_y"/>
                                              </p:val>
                                            </p:tav>
                                          </p:tavLst>
                                        </p:anim>
                                      </p:childTnLst>
                                    </p:cTn>
                                  </p:par>
                                  <p:par>
                                    <p:cTn id="14" presetID="2" presetClass="entr" presetSubtype="1"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692D95"/>
        </a:solidFill>
        <a:effectLst/>
      </p:bgPr>
    </p:bg>
    <p:spTree>
      <p:nvGrpSpPr>
        <p:cNvPr id="1" name=""/>
        <p:cNvGrpSpPr/>
        <p:nvPr/>
      </p:nvGrpSpPr>
      <p:grpSpPr>
        <a:xfrm>
          <a:off x="0" y="0"/>
          <a:ext cx="0" cy="0"/>
          <a:chOff x="0" y="0"/>
          <a:chExt cx="0" cy="0"/>
        </a:xfrm>
      </p:grpSpPr>
      <p:sp>
        <p:nvSpPr>
          <p:cNvPr id="5" name="TextBox 4"/>
          <p:cNvSpPr txBox="1"/>
          <p:nvPr/>
        </p:nvSpPr>
        <p:spPr>
          <a:xfrm>
            <a:off x="625286" y="821597"/>
            <a:ext cx="928280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D621"/>
                </a:solidFill>
                <a:effectLst/>
                <a:uLnTx/>
                <a:uFillTx/>
                <a:latin typeface="Arial" charset="0"/>
                <a:ea typeface="Arial" charset="0"/>
                <a:cs typeface="Arial" charset="0"/>
              </a:rPr>
              <a:t>Enroll on at least one MOOC</a:t>
            </a:r>
          </a:p>
        </p:txBody>
      </p:sp>
      <p:sp>
        <p:nvSpPr>
          <p:cNvPr id="6" name="TextBox 5"/>
          <p:cNvSpPr txBox="1"/>
          <p:nvPr/>
        </p:nvSpPr>
        <p:spPr>
          <a:xfrm>
            <a:off x="731838" y="1855231"/>
            <a:ext cx="623373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Pct val="60000"/>
              <a:buFontTx/>
              <a:buNone/>
              <a:tabLst/>
              <a:defRPr/>
            </a:pPr>
            <a:endParaRPr kumimoji="0" lang="en-GB" sz="1600" b="0" i="0" u="none" strike="noStrike" kern="1200" cap="none" spc="0" normalizeH="0" baseline="0" noProof="0" dirty="0">
              <a:ln>
                <a:noFill/>
              </a:ln>
              <a:solidFill>
                <a:srgbClr val="626263"/>
              </a:solidFill>
              <a:effectLst/>
              <a:uLnTx/>
              <a:uFillTx/>
              <a:latin typeface="Calibri" panose="020F0502020204030204"/>
              <a:ea typeface="+mn-ea"/>
              <a:cs typeface="+mn-cs"/>
            </a:endParaRPr>
          </a:p>
        </p:txBody>
      </p:sp>
      <p:sp>
        <p:nvSpPr>
          <p:cNvPr id="7" name="Rectangle 6"/>
          <p:cNvSpPr/>
          <p:nvPr/>
        </p:nvSpPr>
        <p:spPr>
          <a:xfrm>
            <a:off x="0" y="6427694"/>
            <a:ext cx="12192000" cy="430306"/>
          </a:xfrm>
          <a:prstGeom prst="rect">
            <a:avLst/>
          </a:prstGeom>
          <a:solidFill>
            <a:srgbClr val="692D95"/>
          </a:solidFill>
          <a:ln>
            <a:solidFill>
              <a:srgbClr val="692D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69904" y="6575610"/>
            <a:ext cx="2857499" cy="158192"/>
          </a:xfrm>
          <a:prstGeom prst="rect">
            <a:avLst/>
          </a:prstGeom>
        </p:spPr>
      </p:pic>
      <p:pic>
        <p:nvPicPr>
          <p:cNvPr id="2" name="Picture 1">
            <a:extLst>
              <a:ext uri="{FF2B5EF4-FFF2-40B4-BE49-F238E27FC236}">
                <a16:creationId xmlns:a16="http://schemas.microsoft.com/office/drawing/2014/main" id="{21123B30-D0C9-4C01-8AC4-17FD7FDAEA9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03764" y="1745737"/>
            <a:ext cx="6384472" cy="4373858"/>
          </a:xfrm>
          <a:prstGeom prst="rect">
            <a:avLst/>
          </a:prstGeom>
        </p:spPr>
      </p:pic>
      <p:pic>
        <p:nvPicPr>
          <p:cNvPr id="9" name="Picture 8">
            <a:extLst>
              <a:ext uri="{FF2B5EF4-FFF2-40B4-BE49-F238E27FC236}">
                <a16:creationId xmlns:a16="http://schemas.microsoft.com/office/drawing/2014/main" id="{62492471-1538-4E20-896B-38CFC3A029C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792805" y="432650"/>
            <a:ext cx="1859441" cy="810838"/>
          </a:xfrm>
          <a:prstGeom prst="rect">
            <a:avLst/>
          </a:prstGeom>
        </p:spPr>
      </p:pic>
    </p:spTree>
    <p:extLst>
      <p:ext uri="{BB962C8B-B14F-4D97-AF65-F5344CB8AC3E}">
        <p14:creationId xmlns:p14="http://schemas.microsoft.com/office/powerpoint/2010/main" val="414969944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5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50000">
                                          <p:cBhvr additive="base">
                                            <p:cTn id="7" dur="500" fill="hold"/>
                                            <p:tgtEl>
                                              <p:spTgt spid="7"/>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nodePh="1" p14:presetBounceEnd="50000">
                                      <p:stCondLst>
                                        <p:cond delay="0"/>
                                      </p:stCondLst>
                                      <p:endCondLst>
                                        <p:cond evt="begin" delay="0">
                                          <p:tn val="10"/>
                                        </p:cond>
                                      </p:endCondLst>
                                      <p:childTnLst>
                                        <p:set>
                                          <p:cBhvr>
                                            <p:cTn id="11" dur="1" fill="hold">
                                              <p:stCondLst>
                                                <p:cond delay="0"/>
                                              </p:stCondLst>
                                            </p:cTn>
                                            <p:tgtEl>
                                              <p:spTgt spid="6"/>
                                            </p:tgtEl>
                                            <p:attrNameLst>
                                              <p:attrName>style.visibility</p:attrName>
                                            </p:attrNameLst>
                                          </p:cBhvr>
                                          <p:to>
                                            <p:strVal val="visible"/>
                                          </p:to>
                                        </p:set>
                                        <p:anim calcmode="lin" valueType="num" p14:bounceEnd="50000">
                                          <p:cBhvr additive="base">
                                            <p:cTn id="12" dur="500" fill="hold"/>
                                            <p:tgtEl>
                                              <p:spTgt spid="6"/>
                                            </p:tgtEl>
                                            <p:attrNameLst>
                                              <p:attrName>ppt_x</p:attrName>
                                            </p:attrNameLst>
                                          </p:cBhvr>
                                          <p:tavLst>
                                            <p:tav tm="0">
                                              <p:val>
                                                <p:strVal val="#ppt_x"/>
                                              </p:val>
                                            </p:tav>
                                            <p:tav tm="100000">
                                              <p:val>
                                                <p:strVal val="#ppt_x"/>
                                              </p:val>
                                            </p:tav>
                                          </p:tavLst>
                                        </p:anim>
                                        <p:anim calcmode="lin" valueType="num" p14:bounceEnd="50000">
                                          <p:cBhvr additive="base">
                                            <p:cTn id="13" dur="500" fill="hold"/>
                                            <p:tgtEl>
                                              <p:spTgt spid="6"/>
                                            </p:tgtEl>
                                            <p:attrNameLst>
                                              <p:attrName>ppt_y</p:attrName>
                                            </p:attrNameLst>
                                          </p:cBhvr>
                                          <p:tavLst>
                                            <p:tav tm="0">
                                              <p:val>
                                                <p:strVal val="0-#ppt_h/2"/>
                                              </p:val>
                                            </p:tav>
                                            <p:tav tm="100000">
                                              <p:val>
                                                <p:strVal val="#ppt_y"/>
                                              </p:val>
                                            </p:tav>
                                          </p:tavLst>
                                        </p:anim>
                                      </p:childTnLst>
                                    </p:cTn>
                                  </p:par>
                                  <p:par>
                                    <p:cTn id="14" presetID="2" presetClass="entr" presetSubtype="1" fill="hold" grpId="0" nodeType="withEffect" p14:presetBounceEnd="50000">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14:bounceEnd="50000">
                                          <p:cBhvr additive="base">
                                            <p:cTn id="16" dur="5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nodePh="1">
                                      <p:stCondLst>
                                        <p:cond delay="0"/>
                                      </p:stCondLst>
                                      <p:endCondLst>
                                        <p:cond evt="begin" delay="0">
                                          <p:tn val="10"/>
                                        </p:cond>
                                      </p:end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0-#ppt_h/2"/>
                                              </p:val>
                                            </p:tav>
                                            <p:tav tm="100000">
                                              <p:val>
                                                <p:strVal val="#ppt_y"/>
                                              </p:val>
                                            </p:tav>
                                          </p:tavLst>
                                        </p:anim>
                                      </p:childTnLst>
                                    </p:cTn>
                                  </p:par>
                                  <p:par>
                                    <p:cTn id="14" presetID="2" presetClass="entr" presetSubtype="1"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692D95"/>
        </a:solidFill>
        <a:effectLst/>
      </p:bgPr>
    </p:bg>
    <p:spTree>
      <p:nvGrpSpPr>
        <p:cNvPr id="1" name=""/>
        <p:cNvGrpSpPr/>
        <p:nvPr/>
      </p:nvGrpSpPr>
      <p:grpSpPr>
        <a:xfrm>
          <a:off x="0" y="0"/>
          <a:ext cx="0" cy="0"/>
          <a:chOff x="0" y="0"/>
          <a:chExt cx="0" cy="0"/>
        </a:xfrm>
      </p:grpSpPr>
      <p:sp>
        <p:nvSpPr>
          <p:cNvPr id="5" name="TextBox 4"/>
          <p:cNvSpPr txBox="1"/>
          <p:nvPr/>
        </p:nvSpPr>
        <p:spPr>
          <a:xfrm>
            <a:off x="625286" y="821597"/>
            <a:ext cx="928280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D621"/>
                </a:solidFill>
                <a:effectLst/>
                <a:uLnTx/>
                <a:uFillTx/>
                <a:latin typeface="Arial" charset="0"/>
                <a:ea typeface="Arial" charset="0"/>
                <a:cs typeface="Arial" charset="0"/>
              </a:rPr>
              <a:t>Submit applications in parallel </a:t>
            </a:r>
          </a:p>
        </p:txBody>
      </p:sp>
      <p:sp>
        <p:nvSpPr>
          <p:cNvPr id="6" name="TextBox 5"/>
          <p:cNvSpPr txBox="1"/>
          <p:nvPr/>
        </p:nvSpPr>
        <p:spPr>
          <a:xfrm>
            <a:off x="731838" y="1855231"/>
            <a:ext cx="623373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Pct val="60000"/>
              <a:buFontTx/>
              <a:buNone/>
              <a:tabLst/>
              <a:defRPr/>
            </a:pPr>
            <a:endParaRPr kumimoji="0" lang="en-GB" sz="1600" b="0" i="0" u="none" strike="noStrike" kern="1200" cap="none" spc="0" normalizeH="0" baseline="0" noProof="0" dirty="0">
              <a:ln>
                <a:noFill/>
              </a:ln>
              <a:solidFill>
                <a:srgbClr val="626263"/>
              </a:solidFill>
              <a:effectLst/>
              <a:uLnTx/>
              <a:uFillTx/>
              <a:latin typeface="Calibri" panose="020F0502020204030204"/>
              <a:ea typeface="+mn-ea"/>
              <a:cs typeface="+mn-cs"/>
            </a:endParaRPr>
          </a:p>
        </p:txBody>
      </p:sp>
      <p:sp>
        <p:nvSpPr>
          <p:cNvPr id="7" name="Rectangle 6"/>
          <p:cNvSpPr/>
          <p:nvPr/>
        </p:nvSpPr>
        <p:spPr>
          <a:xfrm>
            <a:off x="0" y="6427694"/>
            <a:ext cx="12192000" cy="430306"/>
          </a:xfrm>
          <a:prstGeom prst="rect">
            <a:avLst/>
          </a:prstGeom>
          <a:solidFill>
            <a:srgbClr val="692D95"/>
          </a:solidFill>
          <a:ln>
            <a:solidFill>
              <a:srgbClr val="692D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69904" y="6575610"/>
            <a:ext cx="2857499" cy="158192"/>
          </a:xfrm>
          <a:prstGeom prst="rect">
            <a:avLst/>
          </a:prstGeom>
        </p:spPr>
      </p:pic>
      <p:pic>
        <p:nvPicPr>
          <p:cNvPr id="3" name="Picture 2" descr="A picture containing indoor&#10;&#10;Description generated with very high confidence">
            <a:extLst>
              <a:ext uri="{FF2B5EF4-FFF2-40B4-BE49-F238E27FC236}">
                <a16:creationId xmlns:a16="http://schemas.microsoft.com/office/drawing/2014/main" id="{46AFCEED-504E-4CDC-B542-00CD1440848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7001" y="1681060"/>
            <a:ext cx="3780000" cy="2520000"/>
          </a:xfrm>
          <a:prstGeom prst="rect">
            <a:avLst/>
          </a:prstGeom>
        </p:spPr>
      </p:pic>
      <p:pic>
        <p:nvPicPr>
          <p:cNvPr id="9" name="Picture 8" descr="A picture containing person, indoor, sitting, holding&#10;&#10;Description generated with high confidence">
            <a:extLst>
              <a:ext uri="{FF2B5EF4-FFF2-40B4-BE49-F238E27FC236}">
                <a16:creationId xmlns:a16="http://schemas.microsoft.com/office/drawing/2014/main" id="{F12D72C5-8B21-4995-98E7-07CDC918115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93580" y="1554288"/>
            <a:ext cx="3779416" cy="2520000"/>
          </a:xfrm>
          <a:prstGeom prst="rect">
            <a:avLst/>
          </a:prstGeom>
        </p:spPr>
      </p:pic>
      <p:pic>
        <p:nvPicPr>
          <p:cNvPr id="11" name="Picture 10">
            <a:extLst>
              <a:ext uri="{FF2B5EF4-FFF2-40B4-BE49-F238E27FC236}">
                <a16:creationId xmlns:a16="http://schemas.microsoft.com/office/drawing/2014/main" id="{416573DD-3BD5-4E83-80E5-7777CB95609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206000" y="3671242"/>
            <a:ext cx="3780000" cy="2520000"/>
          </a:xfrm>
          <a:prstGeom prst="rect">
            <a:avLst/>
          </a:prstGeom>
        </p:spPr>
      </p:pic>
      <p:pic>
        <p:nvPicPr>
          <p:cNvPr id="10" name="Picture 9">
            <a:extLst>
              <a:ext uri="{FF2B5EF4-FFF2-40B4-BE49-F238E27FC236}">
                <a16:creationId xmlns:a16="http://schemas.microsoft.com/office/drawing/2014/main" id="{68C06F44-9863-4B90-885D-F636A64C061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792805" y="432650"/>
            <a:ext cx="1859441" cy="810838"/>
          </a:xfrm>
          <a:prstGeom prst="rect">
            <a:avLst/>
          </a:prstGeom>
        </p:spPr>
      </p:pic>
    </p:spTree>
    <p:extLst>
      <p:ext uri="{BB962C8B-B14F-4D97-AF65-F5344CB8AC3E}">
        <p14:creationId xmlns:p14="http://schemas.microsoft.com/office/powerpoint/2010/main" val="220135641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5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50000">
                                          <p:cBhvr additive="base">
                                            <p:cTn id="7" dur="500" fill="hold"/>
                                            <p:tgtEl>
                                              <p:spTgt spid="7"/>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nodePh="1" p14:presetBounceEnd="50000">
                                      <p:stCondLst>
                                        <p:cond delay="0"/>
                                      </p:stCondLst>
                                      <p:endCondLst>
                                        <p:cond evt="begin" delay="0">
                                          <p:tn val="10"/>
                                        </p:cond>
                                      </p:endCondLst>
                                      <p:childTnLst>
                                        <p:set>
                                          <p:cBhvr>
                                            <p:cTn id="11" dur="1" fill="hold">
                                              <p:stCondLst>
                                                <p:cond delay="0"/>
                                              </p:stCondLst>
                                            </p:cTn>
                                            <p:tgtEl>
                                              <p:spTgt spid="6"/>
                                            </p:tgtEl>
                                            <p:attrNameLst>
                                              <p:attrName>style.visibility</p:attrName>
                                            </p:attrNameLst>
                                          </p:cBhvr>
                                          <p:to>
                                            <p:strVal val="visible"/>
                                          </p:to>
                                        </p:set>
                                        <p:anim calcmode="lin" valueType="num" p14:bounceEnd="50000">
                                          <p:cBhvr additive="base">
                                            <p:cTn id="12" dur="500" fill="hold"/>
                                            <p:tgtEl>
                                              <p:spTgt spid="6"/>
                                            </p:tgtEl>
                                            <p:attrNameLst>
                                              <p:attrName>ppt_x</p:attrName>
                                            </p:attrNameLst>
                                          </p:cBhvr>
                                          <p:tavLst>
                                            <p:tav tm="0">
                                              <p:val>
                                                <p:strVal val="#ppt_x"/>
                                              </p:val>
                                            </p:tav>
                                            <p:tav tm="100000">
                                              <p:val>
                                                <p:strVal val="#ppt_x"/>
                                              </p:val>
                                            </p:tav>
                                          </p:tavLst>
                                        </p:anim>
                                        <p:anim calcmode="lin" valueType="num" p14:bounceEnd="50000">
                                          <p:cBhvr additive="base">
                                            <p:cTn id="13" dur="500" fill="hold"/>
                                            <p:tgtEl>
                                              <p:spTgt spid="6"/>
                                            </p:tgtEl>
                                            <p:attrNameLst>
                                              <p:attrName>ppt_y</p:attrName>
                                            </p:attrNameLst>
                                          </p:cBhvr>
                                          <p:tavLst>
                                            <p:tav tm="0">
                                              <p:val>
                                                <p:strVal val="0-#ppt_h/2"/>
                                              </p:val>
                                            </p:tav>
                                            <p:tav tm="100000">
                                              <p:val>
                                                <p:strVal val="#ppt_y"/>
                                              </p:val>
                                            </p:tav>
                                          </p:tavLst>
                                        </p:anim>
                                      </p:childTnLst>
                                    </p:cTn>
                                  </p:par>
                                  <p:par>
                                    <p:cTn id="14" presetID="2" presetClass="entr" presetSubtype="1" fill="hold" grpId="0" nodeType="withEffect" p14:presetBounceEnd="50000">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14:bounceEnd="50000">
                                          <p:cBhvr additive="base">
                                            <p:cTn id="16" dur="5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nodePh="1">
                                      <p:stCondLst>
                                        <p:cond delay="0"/>
                                      </p:stCondLst>
                                      <p:endCondLst>
                                        <p:cond evt="begin" delay="0">
                                          <p:tn val="10"/>
                                        </p:cond>
                                      </p:end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0-#ppt_h/2"/>
                                              </p:val>
                                            </p:tav>
                                            <p:tav tm="100000">
                                              <p:val>
                                                <p:strVal val="#ppt_y"/>
                                              </p:val>
                                            </p:tav>
                                          </p:tavLst>
                                        </p:anim>
                                      </p:childTnLst>
                                    </p:cTn>
                                  </p:par>
                                  <p:par>
                                    <p:cTn id="14" presetID="2" presetClass="entr" presetSubtype="1"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92D95"/>
        </a:solidFill>
        <a:effectLst/>
      </p:bgPr>
    </p:bg>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05AA46F7-D527-45A1-AB80-842D5D3B518F}"/>
              </a:ext>
            </a:extLst>
          </p:cNvPr>
          <p:cNvSpPr txBox="1">
            <a:spLocks/>
          </p:cNvSpPr>
          <p:nvPr/>
        </p:nvSpPr>
        <p:spPr>
          <a:xfrm>
            <a:off x="655320" y="457990"/>
            <a:ext cx="7138511" cy="16927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rgbClr val="FFD621"/>
                </a:solidFill>
                <a:effectLst/>
                <a:uLnTx/>
                <a:uFillTx/>
                <a:latin typeface="Acto Black" panose="02000503060000020004" pitchFamily="50" charset="0"/>
                <a:ea typeface="+mj-ea"/>
                <a:cs typeface="Arial" panose="020B0604020202020204" pitchFamily="34" charset="0"/>
              </a:rPr>
              <a:t>New Year, New Job</a:t>
            </a:r>
            <a:endParaRPr kumimoji="0" lang="en-US" sz="4000" b="0" i="0" u="none" strike="noStrike" kern="1200" cap="none" spc="0" normalizeH="0" baseline="0" noProof="0" dirty="0">
              <a:ln>
                <a:noFill/>
              </a:ln>
              <a:solidFill>
                <a:srgbClr val="FFD621"/>
              </a:solidFill>
              <a:effectLst/>
              <a:uLnTx/>
              <a:uFillTx/>
              <a:latin typeface="Acto Black" panose="02000503060000020004" pitchFamily="50" charset="0"/>
              <a:ea typeface="+mj-ea"/>
              <a:cs typeface="Arial" panose="020B0604020202020204" pitchFamily="34" charset="0"/>
            </a:endParaRPr>
          </a:p>
        </p:txBody>
      </p:sp>
      <p:sp>
        <p:nvSpPr>
          <p:cNvPr id="6" name="Rectangle 5">
            <a:extLst>
              <a:ext uri="{FF2B5EF4-FFF2-40B4-BE49-F238E27FC236}">
                <a16:creationId xmlns:a16="http://schemas.microsoft.com/office/drawing/2014/main" id="{34F1F238-2559-400B-A399-564216E184FF}"/>
              </a:ext>
            </a:extLst>
          </p:cNvPr>
          <p:cNvSpPr/>
          <p:nvPr/>
        </p:nvSpPr>
        <p:spPr>
          <a:xfrm>
            <a:off x="0" y="6427694"/>
            <a:ext cx="12192000" cy="430306"/>
          </a:xfrm>
          <a:prstGeom prst="rect">
            <a:avLst/>
          </a:prstGeom>
          <a:solidFill>
            <a:srgbClr val="692D95"/>
          </a:solidFill>
          <a:ln>
            <a:solidFill>
              <a:srgbClr val="692D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92FB68B8-317C-4B66-AE3A-BC9D8BAE96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69904" y="6575610"/>
            <a:ext cx="2857499" cy="158192"/>
          </a:xfrm>
          <a:prstGeom prst="rect">
            <a:avLst/>
          </a:prstGeom>
        </p:spPr>
      </p:pic>
      <p:cxnSp>
        <p:nvCxnSpPr>
          <p:cNvPr id="11" name="Straight Connector 10">
            <a:extLst>
              <a:ext uri="{FF2B5EF4-FFF2-40B4-BE49-F238E27FC236}">
                <a16:creationId xmlns:a16="http://schemas.microsoft.com/office/drawing/2014/main" id="{3C6603D5-65FE-424F-A8B2-4255120BABF4}"/>
              </a:ext>
            </a:extLst>
          </p:cNvPr>
          <p:cNvCxnSpPr/>
          <p:nvPr/>
        </p:nvCxnSpPr>
        <p:spPr>
          <a:xfrm>
            <a:off x="721520" y="1957377"/>
            <a:ext cx="3257550" cy="0"/>
          </a:xfrm>
          <a:prstGeom prst="line">
            <a:avLst/>
          </a:prstGeom>
          <a:ln w="12700">
            <a:solidFill>
              <a:srgbClr val="692D8A"/>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DCD484C0-E248-49F6-95A7-84898E42275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92805" y="432650"/>
            <a:ext cx="1859441" cy="810838"/>
          </a:xfrm>
          <a:prstGeom prst="rect">
            <a:avLst/>
          </a:prstGeom>
        </p:spPr>
      </p:pic>
      <p:pic>
        <p:nvPicPr>
          <p:cNvPr id="19" name="Graphic 18" descr="Man">
            <a:extLst>
              <a:ext uri="{FF2B5EF4-FFF2-40B4-BE49-F238E27FC236}">
                <a16:creationId xmlns:a16="http://schemas.microsoft.com/office/drawing/2014/main" id="{F6F77DFE-DB26-405A-A1A0-7DDC576AE0A0}"/>
              </a:ext>
            </a:extLst>
          </p:cNvPr>
          <p:cNvPicPr>
            <a:picLocks noChangeAspect="1"/>
          </p:cNvPicPr>
          <p:nvPr/>
        </p:nvPicPr>
        <p:blipFill rotWithShape="1">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b="43402"/>
          <a:stretch/>
        </p:blipFill>
        <p:spPr>
          <a:xfrm>
            <a:off x="4250287" y="2607734"/>
            <a:ext cx="2208016" cy="1249698"/>
          </a:xfrm>
          <a:prstGeom prst="rect">
            <a:avLst/>
          </a:prstGeom>
        </p:spPr>
      </p:pic>
      <p:pic>
        <p:nvPicPr>
          <p:cNvPr id="21" name="Graphic 20" descr="Woman">
            <a:extLst>
              <a:ext uri="{FF2B5EF4-FFF2-40B4-BE49-F238E27FC236}">
                <a16:creationId xmlns:a16="http://schemas.microsoft.com/office/drawing/2014/main" id="{A79301C5-7543-4CB8-90F0-320809B3706D}"/>
              </a:ext>
            </a:extLst>
          </p:cNvPr>
          <p:cNvPicPr>
            <a:picLocks noChangeAspect="1"/>
          </p:cNvPicPr>
          <p:nvPr/>
        </p:nvPicPr>
        <p:blipFill rotWithShape="1">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b="43559"/>
          <a:stretch/>
        </p:blipFill>
        <p:spPr>
          <a:xfrm>
            <a:off x="5733698" y="2611209"/>
            <a:ext cx="2208016" cy="1246223"/>
          </a:xfrm>
          <a:prstGeom prst="rect">
            <a:avLst/>
          </a:prstGeom>
        </p:spPr>
      </p:pic>
      <p:pic>
        <p:nvPicPr>
          <p:cNvPr id="27" name="Graphic 26" descr="Man">
            <a:extLst>
              <a:ext uri="{FF2B5EF4-FFF2-40B4-BE49-F238E27FC236}">
                <a16:creationId xmlns:a16="http://schemas.microsoft.com/office/drawing/2014/main" id="{2A3524ED-C8D9-4741-92D9-26B48E6FB6DA}"/>
              </a:ext>
            </a:extLst>
          </p:cNvPr>
          <p:cNvPicPr>
            <a:picLocks noChangeAspect="1"/>
          </p:cNvPicPr>
          <p:nvPr/>
        </p:nvPicPr>
        <p:blipFill rotWithShape="1">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b="43178"/>
          <a:stretch/>
        </p:blipFill>
        <p:spPr>
          <a:xfrm>
            <a:off x="5025029" y="2607734"/>
            <a:ext cx="2205441" cy="1253173"/>
          </a:xfrm>
          <a:prstGeom prst="rect">
            <a:avLst/>
          </a:prstGeom>
        </p:spPr>
      </p:pic>
      <p:sp>
        <p:nvSpPr>
          <p:cNvPr id="24" name="Rectangle: Rounded Corners 23">
            <a:extLst>
              <a:ext uri="{FF2B5EF4-FFF2-40B4-BE49-F238E27FC236}">
                <a16:creationId xmlns:a16="http://schemas.microsoft.com/office/drawing/2014/main" id="{23169A91-CF24-4301-9AFE-67AAF0D6BA6D}"/>
              </a:ext>
            </a:extLst>
          </p:cNvPr>
          <p:cNvSpPr/>
          <p:nvPr/>
        </p:nvSpPr>
        <p:spPr>
          <a:xfrm>
            <a:off x="4593367" y="3857432"/>
            <a:ext cx="3068766" cy="294900"/>
          </a:xfrm>
          <a:prstGeom prst="roundRect">
            <a:avLst/>
          </a:prstGeom>
          <a:solidFill>
            <a:srgbClr val="8CE084"/>
          </a:solidFill>
          <a:ln>
            <a:solidFill>
              <a:srgbClr val="8CE0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Graphic 11" descr="Run">
            <a:extLst>
              <a:ext uri="{FF2B5EF4-FFF2-40B4-BE49-F238E27FC236}">
                <a16:creationId xmlns:a16="http://schemas.microsoft.com/office/drawing/2014/main" id="{7EA7020D-F526-48D2-87B3-ADE2B4664A1A}"/>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643451" y="2607733"/>
            <a:ext cx="2208016" cy="2208016"/>
          </a:xfrm>
          <a:prstGeom prst="rect">
            <a:avLst/>
          </a:prstGeom>
        </p:spPr>
      </p:pic>
      <p:sp>
        <p:nvSpPr>
          <p:cNvPr id="13" name="TextBox 12">
            <a:extLst>
              <a:ext uri="{FF2B5EF4-FFF2-40B4-BE49-F238E27FC236}">
                <a16:creationId xmlns:a16="http://schemas.microsoft.com/office/drawing/2014/main" id="{6898E13F-535B-4729-B15D-68AB8068064E}"/>
              </a:ext>
            </a:extLst>
          </p:cNvPr>
          <p:cNvSpPr txBox="1"/>
          <p:nvPr/>
        </p:nvSpPr>
        <p:spPr>
          <a:xfrm>
            <a:off x="2935111" y="5012371"/>
            <a:ext cx="637822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8CE084"/>
                </a:solidFill>
                <a:effectLst/>
                <a:uLnTx/>
                <a:uFillTx/>
                <a:latin typeface="Acto Black" panose="02000503060000020004" pitchFamily="50" charset="0"/>
                <a:ea typeface="+mn-ea"/>
                <a:cs typeface="+mn-cs"/>
              </a:rPr>
              <a:t>1 in 3 respondents are likely to change their job this year</a:t>
            </a:r>
          </a:p>
        </p:txBody>
      </p:sp>
      <p:grpSp>
        <p:nvGrpSpPr>
          <p:cNvPr id="14" name="Group 13">
            <a:extLst>
              <a:ext uri="{FF2B5EF4-FFF2-40B4-BE49-F238E27FC236}">
                <a16:creationId xmlns:a16="http://schemas.microsoft.com/office/drawing/2014/main" id="{30642E17-93C6-4830-B49C-8594A994F736}"/>
              </a:ext>
            </a:extLst>
          </p:cNvPr>
          <p:cNvGrpSpPr/>
          <p:nvPr/>
        </p:nvGrpSpPr>
        <p:grpSpPr>
          <a:xfrm>
            <a:off x="5055677" y="3125965"/>
            <a:ext cx="2133785" cy="914400"/>
            <a:chOff x="5055677" y="3125965"/>
            <a:chExt cx="2133785" cy="914400"/>
          </a:xfrm>
        </p:grpSpPr>
        <p:grpSp>
          <p:nvGrpSpPr>
            <p:cNvPr id="10" name="Group 9">
              <a:extLst>
                <a:ext uri="{FF2B5EF4-FFF2-40B4-BE49-F238E27FC236}">
                  <a16:creationId xmlns:a16="http://schemas.microsoft.com/office/drawing/2014/main" id="{133F9BC9-B5D7-48A9-A2FD-9148F3C3941F}"/>
                </a:ext>
              </a:extLst>
            </p:cNvPr>
            <p:cNvGrpSpPr/>
            <p:nvPr/>
          </p:nvGrpSpPr>
          <p:grpSpPr>
            <a:xfrm>
              <a:off x="5055677" y="3125965"/>
              <a:ext cx="608523" cy="914400"/>
              <a:chOff x="5055677" y="3125965"/>
              <a:chExt cx="608523" cy="914400"/>
            </a:xfrm>
          </p:grpSpPr>
          <p:pic>
            <p:nvPicPr>
              <p:cNvPr id="4" name="Graphic 3" descr="Computer">
                <a:extLst>
                  <a:ext uri="{FF2B5EF4-FFF2-40B4-BE49-F238E27FC236}">
                    <a16:creationId xmlns:a16="http://schemas.microsoft.com/office/drawing/2014/main" id="{9813747D-FCF2-4A4C-AD06-6E13C4C830B3}"/>
                  </a:ext>
                </a:extLst>
              </p:cNvPr>
              <p:cNvPicPr>
                <a:picLocks noChangeAspect="1"/>
              </p:cNvPicPr>
              <p:nvPr/>
            </p:nvPicPr>
            <p:blipFill rotWithShape="1">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rcRect r="33451"/>
              <a:stretch/>
            </p:blipFill>
            <p:spPr>
              <a:xfrm>
                <a:off x="5055677" y="3125965"/>
                <a:ext cx="608523" cy="914400"/>
              </a:xfrm>
              <a:prstGeom prst="rect">
                <a:avLst/>
              </a:prstGeom>
            </p:spPr>
          </p:pic>
          <p:sp>
            <p:nvSpPr>
              <p:cNvPr id="8" name="Rectangle 7">
                <a:extLst>
                  <a:ext uri="{FF2B5EF4-FFF2-40B4-BE49-F238E27FC236}">
                    <a16:creationId xmlns:a16="http://schemas.microsoft.com/office/drawing/2014/main" id="{684AFE48-8E1E-44C7-9309-3AD8FE646560}"/>
                  </a:ext>
                </a:extLst>
              </p:cNvPr>
              <p:cNvSpPr/>
              <p:nvPr/>
            </p:nvSpPr>
            <p:spPr>
              <a:xfrm>
                <a:off x="5106988" y="3349625"/>
                <a:ext cx="493712" cy="355600"/>
              </a:xfrm>
              <a:prstGeom prst="rect">
                <a:avLst/>
              </a:prstGeom>
              <a:solidFill>
                <a:srgbClr val="8CE084"/>
              </a:solidFill>
              <a:ln>
                <a:solidFill>
                  <a:srgbClr val="8CE0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 name="Group 1">
              <a:extLst>
                <a:ext uri="{FF2B5EF4-FFF2-40B4-BE49-F238E27FC236}">
                  <a16:creationId xmlns:a16="http://schemas.microsoft.com/office/drawing/2014/main" id="{C7B63A69-566D-464B-BA76-D745A156D543}"/>
                </a:ext>
              </a:extLst>
            </p:cNvPr>
            <p:cNvGrpSpPr/>
            <p:nvPr/>
          </p:nvGrpSpPr>
          <p:grpSpPr>
            <a:xfrm>
              <a:off x="5818308" y="3125965"/>
              <a:ext cx="608523" cy="914400"/>
              <a:chOff x="5827846" y="3124377"/>
              <a:chExt cx="608523" cy="914400"/>
            </a:xfrm>
          </p:grpSpPr>
          <p:pic>
            <p:nvPicPr>
              <p:cNvPr id="17" name="Graphic 16" descr="Computer">
                <a:extLst>
                  <a:ext uri="{FF2B5EF4-FFF2-40B4-BE49-F238E27FC236}">
                    <a16:creationId xmlns:a16="http://schemas.microsoft.com/office/drawing/2014/main" id="{75A4D4AB-4963-4165-880F-413B2254A0FE}"/>
                  </a:ext>
                </a:extLst>
              </p:cNvPr>
              <p:cNvPicPr>
                <a:picLocks noChangeAspect="1"/>
              </p:cNvPicPr>
              <p:nvPr/>
            </p:nvPicPr>
            <p:blipFill rotWithShape="1">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rcRect r="33451"/>
              <a:stretch/>
            </p:blipFill>
            <p:spPr>
              <a:xfrm>
                <a:off x="5827846" y="3124377"/>
                <a:ext cx="608523" cy="914400"/>
              </a:xfrm>
              <a:prstGeom prst="rect">
                <a:avLst/>
              </a:prstGeom>
            </p:spPr>
          </p:pic>
          <p:sp>
            <p:nvSpPr>
              <p:cNvPr id="18" name="Rectangle 17">
                <a:extLst>
                  <a:ext uri="{FF2B5EF4-FFF2-40B4-BE49-F238E27FC236}">
                    <a16:creationId xmlns:a16="http://schemas.microsoft.com/office/drawing/2014/main" id="{EC2C9CBF-68F6-4D07-8189-613FCFE30ADD}"/>
                  </a:ext>
                </a:extLst>
              </p:cNvPr>
              <p:cNvSpPr/>
              <p:nvPr/>
            </p:nvSpPr>
            <p:spPr>
              <a:xfrm>
                <a:off x="5879157" y="3348037"/>
                <a:ext cx="493712" cy="355600"/>
              </a:xfrm>
              <a:prstGeom prst="rect">
                <a:avLst/>
              </a:prstGeom>
              <a:solidFill>
                <a:srgbClr val="8CE084"/>
              </a:solidFill>
              <a:ln>
                <a:solidFill>
                  <a:srgbClr val="8CE0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 name="Group 8">
              <a:extLst>
                <a:ext uri="{FF2B5EF4-FFF2-40B4-BE49-F238E27FC236}">
                  <a16:creationId xmlns:a16="http://schemas.microsoft.com/office/drawing/2014/main" id="{1716A1FC-F2F0-4FC5-9919-79FC2C19FB99}"/>
                </a:ext>
              </a:extLst>
            </p:cNvPr>
            <p:cNvGrpSpPr/>
            <p:nvPr/>
          </p:nvGrpSpPr>
          <p:grpSpPr>
            <a:xfrm>
              <a:off x="6580939" y="3125965"/>
              <a:ext cx="608523" cy="914400"/>
              <a:chOff x="6580939" y="3124377"/>
              <a:chExt cx="608523" cy="914400"/>
            </a:xfrm>
          </p:grpSpPr>
          <p:pic>
            <p:nvPicPr>
              <p:cNvPr id="20" name="Graphic 19" descr="Computer">
                <a:extLst>
                  <a:ext uri="{FF2B5EF4-FFF2-40B4-BE49-F238E27FC236}">
                    <a16:creationId xmlns:a16="http://schemas.microsoft.com/office/drawing/2014/main" id="{68588406-96B4-4DA3-8E3E-4CC2AD068260}"/>
                  </a:ext>
                </a:extLst>
              </p:cNvPr>
              <p:cNvPicPr>
                <a:picLocks noChangeAspect="1"/>
              </p:cNvPicPr>
              <p:nvPr/>
            </p:nvPicPr>
            <p:blipFill rotWithShape="1">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rcRect r="33451"/>
              <a:stretch/>
            </p:blipFill>
            <p:spPr>
              <a:xfrm>
                <a:off x="6580939" y="3124377"/>
                <a:ext cx="608523" cy="914400"/>
              </a:xfrm>
              <a:prstGeom prst="rect">
                <a:avLst/>
              </a:prstGeom>
            </p:spPr>
          </p:pic>
          <p:sp>
            <p:nvSpPr>
              <p:cNvPr id="22" name="Rectangle 21">
                <a:extLst>
                  <a:ext uri="{FF2B5EF4-FFF2-40B4-BE49-F238E27FC236}">
                    <a16:creationId xmlns:a16="http://schemas.microsoft.com/office/drawing/2014/main" id="{FBEAEC8C-9B2E-4F1C-A43C-BD053F7E844B}"/>
                  </a:ext>
                </a:extLst>
              </p:cNvPr>
              <p:cNvSpPr/>
              <p:nvPr/>
            </p:nvSpPr>
            <p:spPr>
              <a:xfrm>
                <a:off x="6632250" y="3348037"/>
                <a:ext cx="493712" cy="355600"/>
              </a:xfrm>
              <a:prstGeom prst="rect">
                <a:avLst/>
              </a:prstGeom>
              <a:solidFill>
                <a:srgbClr val="8CE084"/>
              </a:solidFill>
              <a:ln>
                <a:solidFill>
                  <a:srgbClr val="8CE0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3770337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7"/>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par>
                          <p:cTn id="9" fill="hold">
                            <p:stCondLst>
                              <p:cond delay="0"/>
                            </p:stCondLst>
                            <p:childTnLst>
                              <p:par>
                                <p:cTn id="10" presetID="53" presetClass="entr" presetSubtype="16"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692D95"/>
        </a:solidFill>
        <a:effectLst/>
      </p:bgPr>
    </p:bg>
    <p:spTree>
      <p:nvGrpSpPr>
        <p:cNvPr id="1" name=""/>
        <p:cNvGrpSpPr/>
        <p:nvPr/>
      </p:nvGrpSpPr>
      <p:grpSpPr>
        <a:xfrm>
          <a:off x="0" y="0"/>
          <a:ext cx="0" cy="0"/>
          <a:chOff x="0" y="0"/>
          <a:chExt cx="0" cy="0"/>
        </a:xfrm>
      </p:grpSpPr>
      <p:sp>
        <p:nvSpPr>
          <p:cNvPr id="5" name="TextBox 4"/>
          <p:cNvSpPr txBox="1"/>
          <p:nvPr/>
        </p:nvSpPr>
        <p:spPr>
          <a:xfrm>
            <a:off x="625286" y="821597"/>
            <a:ext cx="928280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D621"/>
                </a:solidFill>
                <a:effectLst/>
                <a:uLnTx/>
                <a:uFillTx/>
                <a:latin typeface="Arial" charset="0"/>
                <a:ea typeface="Arial" charset="0"/>
                <a:cs typeface="Arial" charset="0"/>
              </a:rPr>
              <a:t>Never burn your bridges</a:t>
            </a:r>
          </a:p>
        </p:txBody>
      </p:sp>
      <p:sp>
        <p:nvSpPr>
          <p:cNvPr id="6" name="TextBox 5"/>
          <p:cNvSpPr txBox="1"/>
          <p:nvPr/>
        </p:nvSpPr>
        <p:spPr>
          <a:xfrm>
            <a:off x="731838" y="1855231"/>
            <a:ext cx="623373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Pct val="60000"/>
              <a:buFontTx/>
              <a:buNone/>
              <a:tabLst/>
              <a:defRPr/>
            </a:pPr>
            <a:endParaRPr kumimoji="0" lang="en-GB" sz="1600" b="0" i="0" u="none" strike="noStrike" kern="1200" cap="none" spc="0" normalizeH="0" baseline="0" noProof="0" dirty="0">
              <a:ln>
                <a:noFill/>
              </a:ln>
              <a:solidFill>
                <a:srgbClr val="626263"/>
              </a:solidFill>
              <a:effectLst/>
              <a:uLnTx/>
              <a:uFillTx/>
              <a:latin typeface="Calibri" panose="020F0502020204030204"/>
              <a:ea typeface="+mn-ea"/>
              <a:cs typeface="+mn-cs"/>
            </a:endParaRPr>
          </a:p>
        </p:txBody>
      </p:sp>
      <p:sp>
        <p:nvSpPr>
          <p:cNvPr id="7" name="Rectangle 6"/>
          <p:cNvSpPr/>
          <p:nvPr/>
        </p:nvSpPr>
        <p:spPr>
          <a:xfrm>
            <a:off x="0" y="6427694"/>
            <a:ext cx="12192000" cy="430306"/>
          </a:xfrm>
          <a:prstGeom prst="rect">
            <a:avLst/>
          </a:prstGeom>
          <a:solidFill>
            <a:srgbClr val="692D95"/>
          </a:solidFill>
          <a:ln>
            <a:solidFill>
              <a:srgbClr val="692D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69904" y="6575610"/>
            <a:ext cx="2857499" cy="158192"/>
          </a:xfrm>
          <a:prstGeom prst="rect">
            <a:avLst/>
          </a:prstGeom>
        </p:spPr>
      </p:pic>
      <p:pic>
        <p:nvPicPr>
          <p:cNvPr id="3" name="Picture 2" descr="A picture containing sky&#10;&#10;Description generated with very high confidence">
            <a:extLst>
              <a:ext uri="{FF2B5EF4-FFF2-40B4-BE49-F238E27FC236}">
                <a16:creationId xmlns:a16="http://schemas.microsoft.com/office/drawing/2014/main" id="{16F6799A-43DE-4BFF-8447-18CD7F6AB6C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96000" y="2081079"/>
            <a:ext cx="5400000" cy="3600000"/>
          </a:xfrm>
          <a:prstGeom prst="rect">
            <a:avLst/>
          </a:prstGeom>
        </p:spPr>
      </p:pic>
      <p:pic>
        <p:nvPicPr>
          <p:cNvPr id="9" name="Picture 8">
            <a:extLst>
              <a:ext uri="{FF2B5EF4-FFF2-40B4-BE49-F238E27FC236}">
                <a16:creationId xmlns:a16="http://schemas.microsoft.com/office/drawing/2014/main" id="{D2EB6E93-97DB-4841-A399-5ED8B57749C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792805" y="432650"/>
            <a:ext cx="1859441" cy="810838"/>
          </a:xfrm>
          <a:prstGeom prst="rect">
            <a:avLst/>
          </a:prstGeom>
        </p:spPr>
      </p:pic>
    </p:spTree>
    <p:extLst>
      <p:ext uri="{BB962C8B-B14F-4D97-AF65-F5344CB8AC3E}">
        <p14:creationId xmlns:p14="http://schemas.microsoft.com/office/powerpoint/2010/main" val="365575493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5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50000">
                                          <p:cBhvr additive="base">
                                            <p:cTn id="7" dur="500" fill="hold"/>
                                            <p:tgtEl>
                                              <p:spTgt spid="7"/>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nodePh="1" p14:presetBounceEnd="50000">
                                      <p:stCondLst>
                                        <p:cond delay="0"/>
                                      </p:stCondLst>
                                      <p:endCondLst>
                                        <p:cond evt="begin" delay="0">
                                          <p:tn val="10"/>
                                        </p:cond>
                                      </p:endCondLst>
                                      <p:childTnLst>
                                        <p:set>
                                          <p:cBhvr>
                                            <p:cTn id="11" dur="1" fill="hold">
                                              <p:stCondLst>
                                                <p:cond delay="0"/>
                                              </p:stCondLst>
                                            </p:cTn>
                                            <p:tgtEl>
                                              <p:spTgt spid="6"/>
                                            </p:tgtEl>
                                            <p:attrNameLst>
                                              <p:attrName>style.visibility</p:attrName>
                                            </p:attrNameLst>
                                          </p:cBhvr>
                                          <p:to>
                                            <p:strVal val="visible"/>
                                          </p:to>
                                        </p:set>
                                        <p:anim calcmode="lin" valueType="num" p14:bounceEnd="50000">
                                          <p:cBhvr additive="base">
                                            <p:cTn id="12" dur="500" fill="hold"/>
                                            <p:tgtEl>
                                              <p:spTgt spid="6"/>
                                            </p:tgtEl>
                                            <p:attrNameLst>
                                              <p:attrName>ppt_x</p:attrName>
                                            </p:attrNameLst>
                                          </p:cBhvr>
                                          <p:tavLst>
                                            <p:tav tm="0">
                                              <p:val>
                                                <p:strVal val="#ppt_x"/>
                                              </p:val>
                                            </p:tav>
                                            <p:tav tm="100000">
                                              <p:val>
                                                <p:strVal val="#ppt_x"/>
                                              </p:val>
                                            </p:tav>
                                          </p:tavLst>
                                        </p:anim>
                                        <p:anim calcmode="lin" valueType="num" p14:bounceEnd="50000">
                                          <p:cBhvr additive="base">
                                            <p:cTn id="13" dur="500" fill="hold"/>
                                            <p:tgtEl>
                                              <p:spTgt spid="6"/>
                                            </p:tgtEl>
                                            <p:attrNameLst>
                                              <p:attrName>ppt_y</p:attrName>
                                            </p:attrNameLst>
                                          </p:cBhvr>
                                          <p:tavLst>
                                            <p:tav tm="0">
                                              <p:val>
                                                <p:strVal val="0-#ppt_h/2"/>
                                              </p:val>
                                            </p:tav>
                                            <p:tav tm="100000">
                                              <p:val>
                                                <p:strVal val="#ppt_y"/>
                                              </p:val>
                                            </p:tav>
                                          </p:tavLst>
                                        </p:anim>
                                      </p:childTnLst>
                                    </p:cTn>
                                  </p:par>
                                  <p:par>
                                    <p:cTn id="14" presetID="2" presetClass="entr" presetSubtype="1" fill="hold" grpId="0" nodeType="withEffect" p14:presetBounceEnd="50000">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14:bounceEnd="50000">
                                          <p:cBhvr additive="base">
                                            <p:cTn id="16" dur="5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nodePh="1">
                                      <p:stCondLst>
                                        <p:cond delay="0"/>
                                      </p:stCondLst>
                                      <p:endCondLst>
                                        <p:cond evt="begin" delay="0">
                                          <p:tn val="10"/>
                                        </p:cond>
                                      </p:end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0-#ppt_h/2"/>
                                              </p:val>
                                            </p:tav>
                                            <p:tav tm="100000">
                                              <p:val>
                                                <p:strVal val="#ppt_y"/>
                                              </p:val>
                                            </p:tav>
                                          </p:tavLst>
                                        </p:anim>
                                      </p:childTnLst>
                                    </p:cTn>
                                  </p:par>
                                  <p:par>
                                    <p:cTn id="14" presetID="2" presetClass="entr" presetSubtype="1"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692D95"/>
        </a:solidFill>
        <a:effectLst/>
      </p:bgPr>
    </p:bg>
    <p:spTree>
      <p:nvGrpSpPr>
        <p:cNvPr id="1" name=""/>
        <p:cNvGrpSpPr/>
        <p:nvPr/>
      </p:nvGrpSpPr>
      <p:grpSpPr>
        <a:xfrm>
          <a:off x="0" y="0"/>
          <a:ext cx="0" cy="0"/>
          <a:chOff x="0" y="0"/>
          <a:chExt cx="0" cy="0"/>
        </a:xfrm>
      </p:grpSpPr>
      <p:sp>
        <p:nvSpPr>
          <p:cNvPr id="4" name="Rectangle: Diagonal Corners Rounded 3">
            <a:extLst>
              <a:ext uri="{FF2B5EF4-FFF2-40B4-BE49-F238E27FC236}">
                <a16:creationId xmlns:a16="http://schemas.microsoft.com/office/drawing/2014/main" id="{F84A622C-47B4-4D00-B01E-4F8F9F63DA29}"/>
              </a:ext>
            </a:extLst>
          </p:cNvPr>
          <p:cNvSpPr/>
          <p:nvPr/>
        </p:nvSpPr>
        <p:spPr>
          <a:xfrm>
            <a:off x="7620000" y="1765300"/>
            <a:ext cx="4007403" cy="4064000"/>
          </a:xfrm>
          <a:prstGeom prst="round2DiagRect">
            <a:avLst/>
          </a:prstGeom>
          <a:solidFill>
            <a:srgbClr val="FF4F56"/>
          </a:solidFill>
          <a:ln>
            <a:solidFill>
              <a:srgbClr val="FF4F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en-GB" sz="4400" b="1" i="0" u="none" strike="noStrike" kern="1200" cap="none" spc="0" normalizeH="0" baseline="0" noProof="0" dirty="0">
                <a:ln>
                  <a:noFill/>
                </a:ln>
                <a:solidFill>
                  <a:srgbClr val="8CE084"/>
                </a:solidFill>
                <a:effectLst/>
                <a:uLnTx/>
                <a:uFillTx/>
                <a:latin typeface="Calibri" panose="020F0502020204030204"/>
                <a:ea typeface="+mn-ea"/>
                <a:cs typeface="+mn-cs"/>
              </a:rPr>
              <a:t>MyLeadership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150" normalizeH="0" baseline="0" noProof="0" dirty="0">
                <a:ln>
                  <a:noFill/>
                </a:ln>
                <a:solidFill>
                  <a:srgbClr val="8CE084"/>
                </a:solidFill>
                <a:effectLst>
                  <a:outerShdw blurRad="38100" dist="38100" dir="2700000" algn="tl">
                    <a:srgbClr val="000000">
                      <a:alpha val="43137"/>
                    </a:srgbClr>
                  </a:outerShdw>
                </a:effectLst>
                <a:uLnTx/>
                <a:uFillTx/>
                <a:latin typeface="Calibri" panose="020F0502020204030204"/>
                <a:ea typeface="+mn-ea"/>
                <a:cs typeface="+mn-cs"/>
              </a:rPr>
              <a:t>ASSESS YOUR </a:t>
            </a:r>
            <a:r>
              <a:rPr kumimoji="0" lang="en-GB" sz="4800" b="1" i="0" u="none" strike="noStrike" kern="1200" cap="none" spc="300" normalizeH="0" baseline="0" noProof="0" dirty="0">
                <a:ln>
                  <a:noFill/>
                </a:ln>
                <a:solidFill>
                  <a:srgbClr val="8CE084"/>
                </a:solidFill>
                <a:effectLst>
                  <a:outerShdw blurRad="38100" dist="38100" dir="2700000" algn="tl">
                    <a:srgbClr val="000000">
                      <a:alpha val="43137"/>
                    </a:srgbClr>
                  </a:outerShdw>
                </a:effectLst>
                <a:uLnTx/>
                <a:uFillTx/>
                <a:latin typeface="Calibri" panose="020F0502020204030204"/>
                <a:ea typeface="+mn-ea"/>
                <a:cs typeface="+mn-cs"/>
              </a:rPr>
              <a:t>CAPABILITY</a:t>
            </a:r>
          </a:p>
          <a:p>
            <a:pPr marL="0" marR="0" lvl="0" indent="0" algn="ctr" defTabSz="914400" rtl="0" eaLnBrk="1" fontAlgn="auto" latinLnBrk="0" hangingPunct="1">
              <a:lnSpc>
                <a:spcPct val="2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8CE084"/>
                </a:solidFill>
                <a:effectLst/>
                <a:uLnTx/>
                <a:uFillTx/>
                <a:latin typeface="Calibri" panose="020F0502020204030204"/>
                <a:ea typeface="+mn-ea"/>
                <a:cs typeface="+mn-cs"/>
              </a:rPr>
              <a:t>Self-Awareness</a:t>
            </a:r>
          </a:p>
        </p:txBody>
      </p:sp>
      <p:pic>
        <p:nvPicPr>
          <p:cNvPr id="6" name="Picture 5" descr="A screenshot of a computer screen&#10;&#10;Description generated with very high confidence">
            <a:extLst>
              <a:ext uri="{FF2B5EF4-FFF2-40B4-BE49-F238E27FC236}">
                <a16:creationId xmlns:a16="http://schemas.microsoft.com/office/drawing/2014/main" id="{0DD340C7-57C1-4520-AFA2-B493A2A0C16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7531" y="1543101"/>
            <a:ext cx="5755798" cy="4482092"/>
          </a:xfrm>
          <a:prstGeom prst="rect">
            <a:avLst/>
          </a:prstGeom>
        </p:spPr>
      </p:pic>
      <p:sp>
        <p:nvSpPr>
          <p:cNvPr id="7" name="Rectangle 6">
            <a:extLst>
              <a:ext uri="{FF2B5EF4-FFF2-40B4-BE49-F238E27FC236}">
                <a16:creationId xmlns:a16="http://schemas.microsoft.com/office/drawing/2014/main" id="{45003646-C49D-4288-88EA-F20C7219D9FD}"/>
              </a:ext>
            </a:extLst>
          </p:cNvPr>
          <p:cNvSpPr/>
          <p:nvPr/>
        </p:nvSpPr>
        <p:spPr>
          <a:xfrm>
            <a:off x="0" y="6427694"/>
            <a:ext cx="12192000" cy="430306"/>
          </a:xfrm>
          <a:prstGeom prst="rect">
            <a:avLst/>
          </a:prstGeom>
          <a:solidFill>
            <a:srgbClr val="692D95"/>
          </a:solidFill>
          <a:ln>
            <a:solidFill>
              <a:srgbClr val="692D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8F65BF30-6747-46B1-A8A1-C17DEDBA0EE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69904" y="6575610"/>
            <a:ext cx="2857499" cy="158192"/>
          </a:xfrm>
          <a:prstGeom prst="rect">
            <a:avLst/>
          </a:prstGeom>
        </p:spPr>
      </p:pic>
      <p:sp>
        <p:nvSpPr>
          <p:cNvPr id="10" name="Rectangle 9">
            <a:extLst>
              <a:ext uri="{FF2B5EF4-FFF2-40B4-BE49-F238E27FC236}">
                <a16:creationId xmlns:a16="http://schemas.microsoft.com/office/drawing/2014/main" id="{804DCFDE-16B9-4262-9BC2-666EC6D1B0E5}"/>
              </a:ext>
            </a:extLst>
          </p:cNvPr>
          <p:cNvSpPr/>
          <p:nvPr/>
        </p:nvSpPr>
        <p:spPr>
          <a:xfrm>
            <a:off x="4749733" y="5829300"/>
            <a:ext cx="2692533"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8CE084"/>
                </a:solidFill>
                <a:effectLst/>
                <a:uLnTx/>
                <a:uFillTx/>
                <a:latin typeface="Calibri" panose="020F0502020204030204"/>
                <a:ea typeface="+mn-ea"/>
                <a:cs typeface="+mn-cs"/>
                <a:hlinkClick r:id="rId5">
                  <a:extLst>
                    <a:ext uri="{A12FA001-AC4F-418D-AE19-62706E023703}">
                      <ahyp:hlinkClr xmlns:ahyp="http://schemas.microsoft.com/office/drawing/2018/hyperlinkcolor" val="tx"/>
                    </a:ext>
                  </a:extLst>
                </a:hlinkClick>
              </a:rPr>
              <a:t>http://bit.ly/SelfAw</a:t>
            </a:r>
            <a:endParaRPr kumimoji="0" lang="en-GB" sz="2400" b="0" i="0" u="none" strike="noStrike" kern="1200" cap="none" spc="0" normalizeH="0" baseline="0" noProof="0" dirty="0">
              <a:ln>
                <a:noFill/>
              </a:ln>
              <a:solidFill>
                <a:srgbClr val="8CE084"/>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28FF10B7-7C5D-4E68-BFF3-451E91FCA366}"/>
              </a:ext>
            </a:extLst>
          </p:cNvPr>
          <p:cNvSpPr txBox="1"/>
          <p:nvPr/>
        </p:nvSpPr>
        <p:spPr>
          <a:xfrm>
            <a:off x="625286" y="821597"/>
            <a:ext cx="634028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FFD621"/>
                </a:solidFill>
                <a:effectLst/>
                <a:uLnTx/>
                <a:uFillTx/>
                <a:latin typeface="Arial" charset="0"/>
                <a:ea typeface="Arial" charset="0"/>
                <a:cs typeface="Arial" charset="0"/>
              </a:rPr>
              <a:t>Have you tried MyLeadership?</a:t>
            </a:r>
            <a:endParaRPr kumimoji="0" lang="en-US" sz="3200" b="1" i="0" u="none" strike="noStrike" kern="1200" cap="none" spc="0" normalizeH="0" baseline="0" noProof="0" dirty="0">
              <a:ln>
                <a:noFill/>
              </a:ln>
              <a:solidFill>
                <a:srgbClr val="FFD621"/>
              </a:solidFill>
              <a:effectLst/>
              <a:uLnTx/>
              <a:uFillTx/>
              <a:latin typeface="Arial" charset="0"/>
              <a:ea typeface="Arial" charset="0"/>
              <a:cs typeface="Arial" charset="0"/>
            </a:endParaRPr>
          </a:p>
        </p:txBody>
      </p:sp>
      <p:pic>
        <p:nvPicPr>
          <p:cNvPr id="12" name="Picture 11">
            <a:extLst>
              <a:ext uri="{FF2B5EF4-FFF2-40B4-BE49-F238E27FC236}">
                <a16:creationId xmlns:a16="http://schemas.microsoft.com/office/drawing/2014/main" id="{98EE5842-05C3-4E87-8307-5162D2AB85D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792805" y="432650"/>
            <a:ext cx="1859441" cy="810838"/>
          </a:xfrm>
          <a:prstGeom prst="rect">
            <a:avLst/>
          </a:prstGeom>
        </p:spPr>
      </p:pic>
    </p:spTree>
    <p:extLst>
      <p:ext uri="{BB962C8B-B14F-4D97-AF65-F5344CB8AC3E}">
        <p14:creationId xmlns:p14="http://schemas.microsoft.com/office/powerpoint/2010/main" val="34169726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5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50000">
                                          <p:cBhvr additive="base">
                                            <p:cTn id="7" dur="500" fill="hold"/>
                                            <p:tgtEl>
                                              <p:spTgt spid="11"/>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692D95"/>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5003646-C49D-4288-88EA-F20C7219D9FD}"/>
              </a:ext>
            </a:extLst>
          </p:cNvPr>
          <p:cNvSpPr/>
          <p:nvPr/>
        </p:nvSpPr>
        <p:spPr>
          <a:xfrm>
            <a:off x="0" y="6427694"/>
            <a:ext cx="12192000" cy="430306"/>
          </a:xfrm>
          <a:prstGeom prst="rect">
            <a:avLst/>
          </a:prstGeom>
          <a:solidFill>
            <a:srgbClr val="692D95"/>
          </a:solidFill>
          <a:ln>
            <a:solidFill>
              <a:srgbClr val="692D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8F65BF30-6747-46B1-A8A1-C17DEDBA0EE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69904" y="6575610"/>
            <a:ext cx="2857499" cy="158192"/>
          </a:xfrm>
          <a:prstGeom prst="rect">
            <a:avLst/>
          </a:prstGeom>
        </p:spPr>
      </p:pic>
      <p:sp>
        <p:nvSpPr>
          <p:cNvPr id="11" name="TextBox 10">
            <a:extLst>
              <a:ext uri="{FF2B5EF4-FFF2-40B4-BE49-F238E27FC236}">
                <a16:creationId xmlns:a16="http://schemas.microsoft.com/office/drawing/2014/main" id="{28FF10B7-7C5D-4E68-BFF3-451E91FCA366}"/>
              </a:ext>
            </a:extLst>
          </p:cNvPr>
          <p:cNvSpPr txBox="1"/>
          <p:nvPr/>
        </p:nvSpPr>
        <p:spPr>
          <a:xfrm>
            <a:off x="625286" y="821597"/>
            <a:ext cx="634028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FFD621"/>
                </a:solidFill>
                <a:effectLst/>
                <a:uLnTx/>
                <a:uFillTx/>
                <a:latin typeface="Arial" charset="0"/>
                <a:ea typeface="Arial" charset="0"/>
                <a:cs typeface="Arial" charset="0"/>
              </a:rPr>
              <a:t>Have you tried MyLeadership?</a:t>
            </a:r>
            <a:endParaRPr kumimoji="0" lang="en-US" sz="3200" b="1" i="0" u="none" strike="noStrike" kern="1200" cap="none" spc="0" normalizeH="0" baseline="0" noProof="0" dirty="0">
              <a:ln>
                <a:noFill/>
              </a:ln>
              <a:solidFill>
                <a:srgbClr val="FFD621"/>
              </a:solidFill>
              <a:effectLst/>
              <a:uLnTx/>
              <a:uFillTx/>
              <a:latin typeface="Arial" charset="0"/>
              <a:ea typeface="Arial" charset="0"/>
              <a:cs typeface="Arial" charset="0"/>
            </a:endParaRPr>
          </a:p>
        </p:txBody>
      </p:sp>
      <p:pic>
        <p:nvPicPr>
          <p:cNvPr id="3" name="Picture 2">
            <a:extLst>
              <a:ext uri="{FF2B5EF4-FFF2-40B4-BE49-F238E27FC236}">
                <a16:creationId xmlns:a16="http://schemas.microsoft.com/office/drawing/2014/main" id="{E38F94CA-7353-4610-A2AB-92A5BBAB0F0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49995" y="1640263"/>
            <a:ext cx="10692010" cy="4539155"/>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F7FA6757-29EF-4C08-9FB2-6350A6245B4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792805" y="432650"/>
            <a:ext cx="1859441" cy="810838"/>
          </a:xfrm>
          <a:prstGeom prst="rect">
            <a:avLst/>
          </a:prstGeom>
        </p:spPr>
      </p:pic>
    </p:spTree>
    <p:extLst>
      <p:ext uri="{BB962C8B-B14F-4D97-AF65-F5344CB8AC3E}">
        <p14:creationId xmlns:p14="http://schemas.microsoft.com/office/powerpoint/2010/main" val="159365443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5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50000">
                                          <p:cBhvr additive="base">
                                            <p:cTn id="7" dur="500" fill="hold"/>
                                            <p:tgtEl>
                                              <p:spTgt spid="11"/>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692D95"/>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5003646-C49D-4288-88EA-F20C7219D9FD}"/>
              </a:ext>
            </a:extLst>
          </p:cNvPr>
          <p:cNvSpPr/>
          <p:nvPr/>
        </p:nvSpPr>
        <p:spPr>
          <a:xfrm>
            <a:off x="0" y="6427694"/>
            <a:ext cx="12192000" cy="430306"/>
          </a:xfrm>
          <a:prstGeom prst="rect">
            <a:avLst/>
          </a:prstGeom>
          <a:solidFill>
            <a:srgbClr val="692D95"/>
          </a:solidFill>
          <a:ln>
            <a:solidFill>
              <a:srgbClr val="692D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8F65BF30-6747-46B1-A8A1-C17DEDBA0EE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69904" y="6575610"/>
            <a:ext cx="2857499" cy="158192"/>
          </a:xfrm>
          <a:prstGeom prst="rect">
            <a:avLst/>
          </a:prstGeom>
        </p:spPr>
      </p:pic>
      <p:sp>
        <p:nvSpPr>
          <p:cNvPr id="11" name="TextBox 10">
            <a:extLst>
              <a:ext uri="{FF2B5EF4-FFF2-40B4-BE49-F238E27FC236}">
                <a16:creationId xmlns:a16="http://schemas.microsoft.com/office/drawing/2014/main" id="{28FF10B7-7C5D-4E68-BFF3-451E91FCA366}"/>
              </a:ext>
            </a:extLst>
          </p:cNvPr>
          <p:cNvSpPr txBox="1"/>
          <p:nvPr/>
        </p:nvSpPr>
        <p:spPr>
          <a:xfrm>
            <a:off x="625286" y="821597"/>
            <a:ext cx="634028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FFD621"/>
                </a:solidFill>
                <a:effectLst/>
                <a:uLnTx/>
                <a:uFillTx/>
                <a:latin typeface="Arial" charset="0"/>
                <a:ea typeface="Arial" charset="0"/>
                <a:cs typeface="Arial" charset="0"/>
              </a:rPr>
              <a:t>Have you tried MyLeadership?</a:t>
            </a:r>
            <a:endParaRPr kumimoji="0" lang="en-US" sz="3200" b="1" i="0" u="none" strike="noStrike" kern="1200" cap="none" spc="0" normalizeH="0" baseline="0" noProof="0" dirty="0">
              <a:ln>
                <a:noFill/>
              </a:ln>
              <a:solidFill>
                <a:srgbClr val="FFD621"/>
              </a:solidFill>
              <a:effectLst/>
              <a:uLnTx/>
              <a:uFillTx/>
              <a:latin typeface="Arial" charset="0"/>
              <a:ea typeface="Arial" charset="0"/>
              <a:cs typeface="Arial" charset="0"/>
            </a:endParaRPr>
          </a:p>
        </p:txBody>
      </p:sp>
      <p:pic>
        <p:nvPicPr>
          <p:cNvPr id="3" name="Picture 2">
            <a:extLst>
              <a:ext uri="{FF2B5EF4-FFF2-40B4-BE49-F238E27FC236}">
                <a16:creationId xmlns:a16="http://schemas.microsoft.com/office/drawing/2014/main" id="{712EDAE0-85F7-4672-AC55-582C6D78BF4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1"/>
          <a:stretch/>
        </p:blipFill>
        <p:spPr>
          <a:xfrm>
            <a:off x="789272" y="1800520"/>
            <a:ext cx="10712917" cy="4502976"/>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1ED654A1-03A5-4B94-AB1E-E54E41F2855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792805" y="432650"/>
            <a:ext cx="1859441" cy="810838"/>
          </a:xfrm>
          <a:prstGeom prst="rect">
            <a:avLst/>
          </a:prstGeom>
        </p:spPr>
      </p:pic>
    </p:spTree>
    <p:extLst>
      <p:ext uri="{BB962C8B-B14F-4D97-AF65-F5344CB8AC3E}">
        <p14:creationId xmlns:p14="http://schemas.microsoft.com/office/powerpoint/2010/main" val="229707421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5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50000">
                                          <p:cBhvr additive="base">
                                            <p:cTn id="7" dur="500" fill="hold"/>
                                            <p:tgtEl>
                                              <p:spTgt spid="11"/>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692D95"/>
        </a:solidFill>
        <a:effectLst/>
      </p:bgPr>
    </p:bg>
    <p:spTree>
      <p:nvGrpSpPr>
        <p:cNvPr id="1" name=""/>
        <p:cNvGrpSpPr/>
        <p:nvPr/>
      </p:nvGrpSpPr>
      <p:grpSpPr>
        <a:xfrm>
          <a:off x="0" y="0"/>
          <a:ext cx="0" cy="0"/>
          <a:chOff x="0" y="0"/>
          <a:chExt cx="0" cy="0"/>
        </a:xfrm>
      </p:grpSpPr>
      <p:sp>
        <p:nvSpPr>
          <p:cNvPr id="5" name="TextBox 4"/>
          <p:cNvSpPr txBox="1"/>
          <p:nvPr/>
        </p:nvSpPr>
        <p:spPr>
          <a:xfrm>
            <a:off x="625286" y="821597"/>
            <a:ext cx="634028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D621"/>
                </a:solidFill>
                <a:effectLst/>
                <a:uLnTx/>
                <a:uFillTx/>
                <a:latin typeface="Arial" charset="0"/>
                <a:ea typeface="Arial" charset="0"/>
                <a:cs typeface="Arial" charset="0"/>
              </a:rPr>
              <a:t>Our Journal ‘Edge’</a:t>
            </a:r>
          </a:p>
        </p:txBody>
      </p:sp>
      <p:sp>
        <p:nvSpPr>
          <p:cNvPr id="6" name="TextBox 5"/>
          <p:cNvSpPr txBox="1"/>
          <p:nvPr/>
        </p:nvSpPr>
        <p:spPr>
          <a:xfrm>
            <a:off x="731838" y="1855231"/>
            <a:ext cx="6233736" cy="9848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Pct val="60000"/>
              <a:buFontTx/>
              <a:buNone/>
              <a:tabLst/>
              <a:defRPr/>
            </a:pPr>
            <a:endParaRPr kumimoji="0" lang="en-GB" sz="2400" b="0" i="0" u="none" strike="noStrike" kern="1200" cap="none" spc="0" normalizeH="0" baseline="0" noProof="0" dirty="0">
              <a:ln>
                <a:noFill/>
              </a:ln>
              <a:solidFill>
                <a:srgbClr val="FFD621"/>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Pct val="60000"/>
              <a:buFontTx/>
              <a:buNone/>
              <a:tabLst/>
              <a:defRPr/>
            </a:pPr>
            <a:r>
              <a:rPr kumimoji="0" lang="en-GB" sz="1600" b="0" i="0" u="none" strike="noStrike" kern="1200" cap="none" spc="0" normalizeH="0" baseline="0" noProof="0" dirty="0">
                <a:ln>
                  <a:noFill/>
                </a:ln>
                <a:solidFill>
                  <a:srgbClr val="FFD621"/>
                </a:solidFill>
                <a:effectLst/>
                <a:uLnTx/>
                <a:uFillTx/>
                <a:latin typeface="Calibri" panose="020F0502020204030204"/>
                <a:ea typeface="+mn-ea"/>
                <a:cs typeface="+mn-cs"/>
              </a:rPr>
              <a:t>Free to download from </a:t>
            </a:r>
            <a:r>
              <a:rPr kumimoji="0" lang="en-GB" sz="1800" b="0" i="0" u="sng" strike="noStrike" kern="1200" cap="none" spc="0" normalizeH="0" baseline="0" noProof="0" dirty="0">
                <a:ln>
                  <a:noFill/>
                </a:ln>
                <a:solidFill>
                  <a:srgbClr val="8CE084"/>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https://issuu.com/revistabibliodiversidad/docs/edge_digital</a:t>
            </a:r>
            <a:r>
              <a:rPr kumimoji="0" lang="en-GB" sz="1800" b="0" i="0" u="none" strike="noStrike" kern="1200" cap="none" spc="0" normalizeH="0" baseline="0" noProof="0" dirty="0">
                <a:ln>
                  <a:noFill/>
                </a:ln>
                <a:solidFill>
                  <a:srgbClr val="8CE084"/>
                </a:solidFill>
                <a:effectLst/>
                <a:uLnTx/>
                <a:uFillTx/>
                <a:latin typeface="Calibri" panose="020F0502020204030204"/>
                <a:ea typeface="+mn-ea"/>
                <a:cs typeface="+mn-cs"/>
              </a:rPr>
              <a:t> </a:t>
            </a:r>
            <a:endParaRPr kumimoji="0" lang="en-GB" sz="1600" b="0" i="0" u="none" strike="noStrike" kern="1200" cap="none" spc="0" normalizeH="0" baseline="0" noProof="0" dirty="0">
              <a:ln>
                <a:noFill/>
              </a:ln>
              <a:solidFill>
                <a:srgbClr val="8CE084"/>
              </a:solidFill>
              <a:effectLst/>
              <a:uLnTx/>
              <a:uFillTx/>
              <a:latin typeface="Calibri" panose="020F0502020204030204"/>
              <a:ea typeface="+mn-ea"/>
              <a:cs typeface="+mn-cs"/>
            </a:endParaRPr>
          </a:p>
        </p:txBody>
      </p:sp>
      <p:sp>
        <p:nvSpPr>
          <p:cNvPr id="7" name="Rectangle 6"/>
          <p:cNvSpPr/>
          <p:nvPr/>
        </p:nvSpPr>
        <p:spPr>
          <a:xfrm>
            <a:off x="0" y="6427694"/>
            <a:ext cx="12192000" cy="430306"/>
          </a:xfrm>
          <a:prstGeom prst="rect">
            <a:avLst/>
          </a:prstGeom>
          <a:solidFill>
            <a:srgbClr val="692D95"/>
          </a:solidFill>
          <a:ln>
            <a:solidFill>
              <a:srgbClr val="692D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69904" y="6575610"/>
            <a:ext cx="2857499" cy="158192"/>
          </a:xfrm>
          <a:prstGeom prst="rect">
            <a:avLst/>
          </a:prstGeom>
        </p:spPr>
      </p:pic>
      <p:pic>
        <p:nvPicPr>
          <p:cNvPr id="2" name="Picture 1">
            <a:extLst>
              <a:ext uri="{FF2B5EF4-FFF2-40B4-BE49-F238E27FC236}">
                <a16:creationId xmlns:a16="http://schemas.microsoft.com/office/drawing/2014/main" id="{618C8FAA-09DE-4241-8D59-FDD861B35064}"/>
              </a:ext>
            </a:extLst>
          </p:cNvPr>
          <p:cNvPicPr>
            <a:picLocks noChangeAspect="1"/>
          </p:cNvPicPr>
          <p:nvPr/>
        </p:nvPicPr>
        <p:blipFill>
          <a:blip r:embed="rId5"/>
          <a:stretch>
            <a:fillRect/>
          </a:stretch>
        </p:blipFill>
        <p:spPr>
          <a:xfrm>
            <a:off x="7204351" y="326384"/>
            <a:ext cx="4695825" cy="5886450"/>
          </a:xfrm>
          <a:prstGeom prst="rect">
            <a:avLst/>
          </a:prstGeom>
        </p:spPr>
      </p:pic>
      <p:pic>
        <p:nvPicPr>
          <p:cNvPr id="3" name="Picture 2">
            <a:extLst>
              <a:ext uri="{FF2B5EF4-FFF2-40B4-BE49-F238E27FC236}">
                <a16:creationId xmlns:a16="http://schemas.microsoft.com/office/drawing/2014/main" id="{D76D3274-C8C1-4BB6-A7D9-504055A0861B}"/>
              </a:ext>
            </a:extLst>
          </p:cNvPr>
          <p:cNvPicPr>
            <a:picLocks noChangeAspect="1"/>
          </p:cNvPicPr>
          <p:nvPr/>
        </p:nvPicPr>
        <p:blipFill>
          <a:blip r:embed="rId6"/>
          <a:stretch>
            <a:fillRect/>
          </a:stretch>
        </p:blipFill>
        <p:spPr>
          <a:xfrm>
            <a:off x="731838" y="3376605"/>
            <a:ext cx="2057400" cy="2514600"/>
          </a:xfrm>
          <a:prstGeom prst="rect">
            <a:avLst/>
          </a:prstGeom>
        </p:spPr>
      </p:pic>
      <p:pic>
        <p:nvPicPr>
          <p:cNvPr id="4" name="Picture 3">
            <a:extLst>
              <a:ext uri="{FF2B5EF4-FFF2-40B4-BE49-F238E27FC236}">
                <a16:creationId xmlns:a16="http://schemas.microsoft.com/office/drawing/2014/main" id="{52B37E70-FE95-421C-A9D2-FDF371D7A96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914350" y="3371725"/>
            <a:ext cx="2057399" cy="2548580"/>
          </a:xfrm>
          <a:prstGeom prst="rect">
            <a:avLst/>
          </a:prstGeom>
        </p:spPr>
      </p:pic>
    </p:spTree>
    <p:extLst>
      <p:ext uri="{BB962C8B-B14F-4D97-AF65-F5344CB8AC3E}">
        <p14:creationId xmlns:p14="http://schemas.microsoft.com/office/powerpoint/2010/main" val="5086305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5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50000">
                                          <p:cBhvr additive="base">
                                            <p:cTn id="7" dur="500" fill="hold"/>
                                            <p:tgtEl>
                                              <p:spTgt spid="7"/>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14:presetBounceEnd="50000">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14:bounceEnd="50000">
                                          <p:cBhvr additive="base">
                                            <p:cTn id="12" dur="500" fill="hold"/>
                                            <p:tgtEl>
                                              <p:spTgt spid="6"/>
                                            </p:tgtEl>
                                            <p:attrNameLst>
                                              <p:attrName>ppt_x</p:attrName>
                                            </p:attrNameLst>
                                          </p:cBhvr>
                                          <p:tavLst>
                                            <p:tav tm="0">
                                              <p:val>
                                                <p:strVal val="#ppt_x"/>
                                              </p:val>
                                            </p:tav>
                                            <p:tav tm="100000">
                                              <p:val>
                                                <p:strVal val="#ppt_x"/>
                                              </p:val>
                                            </p:tav>
                                          </p:tavLst>
                                        </p:anim>
                                        <p:anim calcmode="lin" valueType="num" p14:bounceEnd="50000">
                                          <p:cBhvr additive="base">
                                            <p:cTn id="13" dur="500" fill="hold"/>
                                            <p:tgtEl>
                                              <p:spTgt spid="6"/>
                                            </p:tgtEl>
                                            <p:attrNameLst>
                                              <p:attrName>ppt_y</p:attrName>
                                            </p:attrNameLst>
                                          </p:cBhvr>
                                          <p:tavLst>
                                            <p:tav tm="0">
                                              <p:val>
                                                <p:strVal val="0-#ppt_h/2"/>
                                              </p:val>
                                            </p:tav>
                                            <p:tav tm="100000">
                                              <p:val>
                                                <p:strVal val="#ppt_y"/>
                                              </p:val>
                                            </p:tav>
                                          </p:tavLst>
                                        </p:anim>
                                      </p:childTnLst>
                                    </p:cTn>
                                  </p:par>
                                  <p:par>
                                    <p:cTn id="14" presetID="2" presetClass="entr" presetSubtype="1" fill="hold" grpId="0" nodeType="withEffect" p14:presetBounceEnd="50000">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14:bounceEnd="50000">
                                          <p:cBhvr additive="base">
                                            <p:cTn id="16" dur="5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0-#ppt_h/2"/>
                                              </p:val>
                                            </p:tav>
                                            <p:tav tm="100000">
                                              <p:val>
                                                <p:strVal val="#ppt_y"/>
                                              </p:val>
                                            </p:tav>
                                          </p:tavLst>
                                        </p:anim>
                                      </p:childTnLst>
                                    </p:cTn>
                                  </p:par>
                                  <p:par>
                                    <p:cTn id="14" presetID="2" presetClass="entr" presetSubtype="1"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69904" y="6575610"/>
            <a:ext cx="2857499" cy="158192"/>
          </a:xfrm>
          <a:prstGeom prst="rect">
            <a:avLst/>
          </a:prstGeom>
        </p:spPr>
      </p:pic>
      <p:sp>
        <p:nvSpPr>
          <p:cNvPr id="15" name="TextBox 14"/>
          <p:cNvSpPr txBox="1"/>
          <p:nvPr/>
        </p:nvSpPr>
        <p:spPr>
          <a:xfrm>
            <a:off x="0" y="1425251"/>
            <a:ext cx="12192000"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lumMod val="50000"/>
                  </a:prstClr>
                </a:solidFill>
                <a:effectLst/>
                <a:uLnTx/>
                <a:uFillTx/>
                <a:latin typeface="Arial" charset="0"/>
                <a:ea typeface="Arial" charset="0"/>
                <a:cs typeface="Arial" charset="0"/>
              </a:rPr>
              <a:t>Thank you</a:t>
            </a:r>
          </a:p>
        </p:txBody>
      </p:sp>
      <p:pic>
        <p:nvPicPr>
          <p:cNvPr id="16" name="Picture 15">
            <a:extLst>
              <a:ext uri="{FF2B5EF4-FFF2-40B4-BE49-F238E27FC236}">
                <a16:creationId xmlns:a16="http://schemas.microsoft.com/office/drawing/2014/main" id="{AFC24107-E2DF-429E-8396-0EBFE949E18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35296" y="5514937"/>
            <a:ext cx="2121408" cy="808368"/>
          </a:xfrm>
          <a:prstGeom prst="rect">
            <a:avLst/>
          </a:prstGeom>
        </p:spPr>
      </p:pic>
      <p:sp>
        <p:nvSpPr>
          <p:cNvPr id="2" name="TextBox 1">
            <a:extLst>
              <a:ext uri="{FF2B5EF4-FFF2-40B4-BE49-F238E27FC236}">
                <a16:creationId xmlns:a16="http://schemas.microsoft.com/office/drawing/2014/main" id="{B5EA1FF5-30D8-48F1-8403-991C9465E936}"/>
              </a:ext>
            </a:extLst>
          </p:cNvPr>
          <p:cNvSpPr txBox="1"/>
          <p:nvPr/>
        </p:nvSpPr>
        <p:spPr>
          <a:xfrm>
            <a:off x="594815" y="2964827"/>
            <a:ext cx="11002370" cy="1294072"/>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692E8C"/>
                </a:solidFill>
                <a:effectLst/>
                <a:uLnTx/>
                <a:uFillTx/>
                <a:latin typeface="Arial" charset="0"/>
                <a:ea typeface="Arial" charset="0"/>
                <a:cs typeface="Arial" charset="0"/>
              </a:rPr>
              <a:t>We’re on a mission to inspire great leadership. Everywhere</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50000"/>
                  </a:prstClr>
                </a:solidFill>
                <a:effectLst/>
                <a:uLnTx/>
                <a:uFillTx/>
                <a:latin typeface="Arial" charset="0"/>
                <a:ea typeface="Arial" charset="0"/>
                <a:cs typeface="Arial" charset="0"/>
              </a:rPr>
              <a:t>Download our research reports</a:t>
            </a:r>
            <a:endParaRPr kumimoji="0" lang="en-GB" sz="1800" b="1" i="0" u="none" strike="noStrike" kern="1200" cap="none" spc="0" normalizeH="0" baseline="0" noProof="0" dirty="0">
              <a:ln>
                <a:noFill/>
              </a:ln>
              <a:solidFill>
                <a:srgbClr val="692E8C"/>
              </a:solidFill>
              <a:effectLst/>
              <a:uLnTx/>
              <a:uFillTx/>
              <a:latin typeface="Arial" charset="0"/>
              <a:ea typeface="Arial" charset="0"/>
              <a:cs typeface="Arial" charset="0"/>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626263"/>
                </a:solidFill>
                <a:effectLst/>
                <a:uLnTx/>
                <a:uFillTx/>
                <a:latin typeface="Calibri" panose="020F0502020204030204"/>
                <a:ea typeface="+mn-ea"/>
                <a:cs typeface="+mn-cs"/>
                <a:hlinkClick r:id="rId5"/>
              </a:rPr>
              <a:t>www.institutelm.com/research-news/research</a:t>
            </a:r>
            <a:endParaRPr kumimoji="0" lang="en-US" sz="1800" b="0" i="0" u="none" strike="noStrike" kern="1200" cap="none" spc="0" normalizeH="0" baseline="0" noProof="0" dirty="0">
              <a:ln>
                <a:noFill/>
              </a:ln>
              <a:solidFill>
                <a:prstClr val="white">
                  <a:lumMod val="50000"/>
                </a:prstClr>
              </a:solidFill>
              <a:effectLst/>
              <a:uLnTx/>
              <a:uFillTx/>
              <a:latin typeface="Arial" charset="0"/>
              <a:ea typeface="Arial" charset="0"/>
              <a:cs typeface="Arial" charset="0"/>
            </a:endParaRPr>
          </a:p>
        </p:txBody>
      </p:sp>
    </p:spTree>
    <p:extLst>
      <p:ext uri="{BB962C8B-B14F-4D97-AF65-F5344CB8AC3E}">
        <p14:creationId xmlns:p14="http://schemas.microsoft.com/office/powerpoint/2010/main" val="94399511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50000">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14:bounceEnd="50000">
                                          <p:cBhvr additive="base">
                                            <p:cTn id="7" dur="500" fill="hold"/>
                                            <p:tgtEl>
                                              <p:spTgt spid="15"/>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92D95"/>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86C541E-7B00-4380-ABFC-FE9213781B81}"/>
              </a:ext>
            </a:extLst>
          </p:cNvPr>
          <p:cNvGrpSpPr/>
          <p:nvPr/>
        </p:nvGrpSpPr>
        <p:grpSpPr>
          <a:xfrm>
            <a:off x="4250287" y="2607734"/>
            <a:ext cx="3691427" cy="1544598"/>
            <a:chOff x="4250287" y="2607734"/>
            <a:chExt cx="3691427" cy="1544598"/>
          </a:xfrm>
        </p:grpSpPr>
        <p:pic>
          <p:nvPicPr>
            <p:cNvPr id="14" name="Graphic 13" descr="Man">
              <a:extLst>
                <a:ext uri="{FF2B5EF4-FFF2-40B4-BE49-F238E27FC236}">
                  <a16:creationId xmlns:a16="http://schemas.microsoft.com/office/drawing/2014/main" id="{C174509D-183E-47FB-9622-BBA24DD30264}"/>
                </a:ext>
              </a:extLst>
            </p:cNvPr>
            <p:cNvPicPr>
              <a:picLocks noChangeAspect="1"/>
            </p:cNvPicPr>
            <p:nvPr/>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b="43402"/>
            <a:stretch/>
          </p:blipFill>
          <p:spPr>
            <a:xfrm>
              <a:off x="4250287" y="2607734"/>
              <a:ext cx="2208016" cy="1249698"/>
            </a:xfrm>
            <a:prstGeom prst="rect">
              <a:avLst/>
            </a:prstGeom>
          </p:spPr>
        </p:pic>
        <p:pic>
          <p:nvPicPr>
            <p:cNvPr id="15" name="Graphic 14" descr="Woman">
              <a:extLst>
                <a:ext uri="{FF2B5EF4-FFF2-40B4-BE49-F238E27FC236}">
                  <a16:creationId xmlns:a16="http://schemas.microsoft.com/office/drawing/2014/main" id="{C9DF1527-863F-4DE8-B620-58E990A1ECA5}"/>
                </a:ext>
              </a:extLst>
            </p:cNvPr>
            <p:cNvPicPr>
              <a:picLocks noChangeAspect="1"/>
            </p:cNvPicPr>
            <p:nvPr/>
          </p:nvPicPr>
          <p:blipFill rotWithShape="1">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b="43559"/>
            <a:stretch/>
          </p:blipFill>
          <p:spPr>
            <a:xfrm>
              <a:off x="5733698" y="2611209"/>
              <a:ext cx="2208016" cy="1246223"/>
            </a:xfrm>
            <a:prstGeom prst="rect">
              <a:avLst/>
            </a:prstGeom>
          </p:spPr>
        </p:pic>
        <p:sp>
          <p:nvSpPr>
            <p:cNvPr id="17" name="Rectangle: Rounded Corners 16">
              <a:extLst>
                <a:ext uri="{FF2B5EF4-FFF2-40B4-BE49-F238E27FC236}">
                  <a16:creationId xmlns:a16="http://schemas.microsoft.com/office/drawing/2014/main" id="{35FCCAFD-1447-4576-A42B-7CA048248233}"/>
                </a:ext>
              </a:extLst>
            </p:cNvPr>
            <p:cNvSpPr/>
            <p:nvPr/>
          </p:nvSpPr>
          <p:spPr>
            <a:xfrm>
              <a:off x="4593367" y="3857432"/>
              <a:ext cx="3068766" cy="294900"/>
            </a:xfrm>
            <a:prstGeom prst="roundRect">
              <a:avLst/>
            </a:prstGeom>
            <a:solidFill>
              <a:srgbClr val="8CE084"/>
            </a:solidFill>
            <a:ln>
              <a:solidFill>
                <a:srgbClr val="8CE0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52" name="Group 51">
            <a:extLst>
              <a:ext uri="{FF2B5EF4-FFF2-40B4-BE49-F238E27FC236}">
                <a16:creationId xmlns:a16="http://schemas.microsoft.com/office/drawing/2014/main" id="{2EFD4B0F-4120-4C9B-AE4C-BD35296EFD83}"/>
              </a:ext>
            </a:extLst>
          </p:cNvPr>
          <p:cNvGrpSpPr/>
          <p:nvPr/>
        </p:nvGrpSpPr>
        <p:grpSpPr>
          <a:xfrm>
            <a:off x="5055677" y="3125965"/>
            <a:ext cx="2133785" cy="914400"/>
            <a:chOff x="5055677" y="3125965"/>
            <a:chExt cx="2133785" cy="914400"/>
          </a:xfrm>
        </p:grpSpPr>
        <p:grpSp>
          <p:nvGrpSpPr>
            <p:cNvPr id="53" name="Group 52">
              <a:extLst>
                <a:ext uri="{FF2B5EF4-FFF2-40B4-BE49-F238E27FC236}">
                  <a16:creationId xmlns:a16="http://schemas.microsoft.com/office/drawing/2014/main" id="{2537E886-D60B-40B3-8B84-51E4DB788381}"/>
                </a:ext>
              </a:extLst>
            </p:cNvPr>
            <p:cNvGrpSpPr/>
            <p:nvPr/>
          </p:nvGrpSpPr>
          <p:grpSpPr>
            <a:xfrm>
              <a:off x="5055677" y="3125965"/>
              <a:ext cx="608523" cy="914400"/>
              <a:chOff x="5055677" y="3125965"/>
              <a:chExt cx="608523" cy="914400"/>
            </a:xfrm>
          </p:grpSpPr>
          <p:pic>
            <p:nvPicPr>
              <p:cNvPr id="60" name="Graphic 59" descr="Computer">
                <a:extLst>
                  <a:ext uri="{FF2B5EF4-FFF2-40B4-BE49-F238E27FC236}">
                    <a16:creationId xmlns:a16="http://schemas.microsoft.com/office/drawing/2014/main" id="{5E836BBC-334A-4849-803A-875A784366A5}"/>
                  </a:ext>
                </a:extLst>
              </p:cNvPr>
              <p:cNvPicPr>
                <a:picLocks noChangeAspect="1"/>
              </p:cNvPicPr>
              <p:nvPr/>
            </p:nvPicPr>
            <p:blipFill rotWithShape="1">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r="33451"/>
              <a:stretch/>
            </p:blipFill>
            <p:spPr>
              <a:xfrm>
                <a:off x="5055677" y="3125965"/>
                <a:ext cx="608523" cy="914400"/>
              </a:xfrm>
              <a:prstGeom prst="rect">
                <a:avLst/>
              </a:prstGeom>
            </p:spPr>
          </p:pic>
          <p:sp>
            <p:nvSpPr>
              <p:cNvPr id="61" name="Rectangle 60">
                <a:extLst>
                  <a:ext uri="{FF2B5EF4-FFF2-40B4-BE49-F238E27FC236}">
                    <a16:creationId xmlns:a16="http://schemas.microsoft.com/office/drawing/2014/main" id="{5DE5E9B5-E30F-45B6-A8C8-E812DA83DA4F}"/>
                  </a:ext>
                </a:extLst>
              </p:cNvPr>
              <p:cNvSpPr/>
              <p:nvPr/>
            </p:nvSpPr>
            <p:spPr>
              <a:xfrm>
                <a:off x="5106988" y="3349625"/>
                <a:ext cx="493712" cy="355600"/>
              </a:xfrm>
              <a:prstGeom prst="rect">
                <a:avLst/>
              </a:prstGeom>
              <a:solidFill>
                <a:srgbClr val="8CE084"/>
              </a:solidFill>
              <a:ln>
                <a:solidFill>
                  <a:srgbClr val="8CE0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54" name="Group 53">
              <a:extLst>
                <a:ext uri="{FF2B5EF4-FFF2-40B4-BE49-F238E27FC236}">
                  <a16:creationId xmlns:a16="http://schemas.microsoft.com/office/drawing/2014/main" id="{A8890A91-8CE2-4331-976E-B595B83134D1}"/>
                </a:ext>
              </a:extLst>
            </p:cNvPr>
            <p:cNvGrpSpPr/>
            <p:nvPr/>
          </p:nvGrpSpPr>
          <p:grpSpPr>
            <a:xfrm>
              <a:off x="5818308" y="3125965"/>
              <a:ext cx="608523" cy="914400"/>
              <a:chOff x="5827846" y="3124377"/>
              <a:chExt cx="608523" cy="914400"/>
            </a:xfrm>
          </p:grpSpPr>
          <p:pic>
            <p:nvPicPr>
              <p:cNvPr id="58" name="Graphic 57" descr="Computer">
                <a:extLst>
                  <a:ext uri="{FF2B5EF4-FFF2-40B4-BE49-F238E27FC236}">
                    <a16:creationId xmlns:a16="http://schemas.microsoft.com/office/drawing/2014/main" id="{E63A0AA1-E8A3-4D8E-9C7C-3918D76E2D59}"/>
                  </a:ext>
                </a:extLst>
              </p:cNvPr>
              <p:cNvPicPr>
                <a:picLocks noChangeAspect="1"/>
              </p:cNvPicPr>
              <p:nvPr/>
            </p:nvPicPr>
            <p:blipFill rotWithShape="1">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r="33451"/>
              <a:stretch/>
            </p:blipFill>
            <p:spPr>
              <a:xfrm>
                <a:off x="5827846" y="3124377"/>
                <a:ext cx="608523" cy="914400"/>
              </a:xfrm>
              <a:prstGeom prst="rect">
                <a:avLst/>
              </a:prstGeom>
            </p:spPr>
          </p:pic>
          <p:sp>
            <p:nvSpPr>
              <p:cNvPr id="59" name="Rectangle 58">
                <a:extLst>
                  <a:ext uri="{FF2B5EF4-FFF2-40B4-BE49-F238E27FC236}">
                    <a16:creationId xmlns:a16="http://schemas.microsoft.com/office/drawing/2014/main" id="{73A19C4F-F00D-4D12-BB50-0FCB94013B4D}"/>
                  </a:ext>
                </a:extLst>
              </p:cNvPr>
              <p:cNvSpPr/>
              <p:nvPr/>
            </p:nvSpPr>
            <p:spPr>
              <a:xfrm>
                <a:off x="5879157" y="3348037"/>
                <a:ext cx="493712" cy="355600"/>
              </a:xfrm>
              <a:prstGeom prst="rect">
                <a:avLst/>
              </a:prstGeom>
              <a:solidFill>
                <a:srgbClr val="8CE084"/>
              </a:solidFill>
              <a:ln>
                <a:solidFill>
                  <a:srgbClr val="8CE0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55" name="Group 54">
              <a:extLst>
                <a:ext uri="{FF2B5EF4-FFF2-40B4-BE49-F238E27FC236}">
                  <a16:creationId xmlns:a16="http://schemas.microsoft.com/office/drawing/2014/main" id="{1AD8B38A-510D-4CF1-92BD-B94D47EB6E32}"/>
                </a:ext>
              </a:extLst>
            </p:cNvPr>
            <p:cNvGrpSpPr/>
            <p:nvPr/>
          </p:nvGrpSpPr>
          <p:grpSpPr>
            <a:xfrm>
              <a:off x="6580939" y="3125965"/>
              <a:ext cx="608523" cy="914400"/>
              <a:chOff x="6580939" y="3124377"/>
              <a:chExt cx="608523" cy="914400"/>
            </a:xfrm>
          </p:grpSpPr>
          <p:pic>
            <p:nvPicPr>
              <p:cNvPr id="56" name="Graphic 55" descr="Computer">
                <a:extLst>
                  <a:ext uri="{FF2B5EF4-FFF2-40B4-BE49-F238E27FC236}">
                    <a16:creationId xmlns:a16="http://schemas.microsoft.com/office/drawing/2014/main" id="{43A369A4-B580-4C7E-8223-CC281E4B5320}"/>
                  </a:ext>
                </a:extLst>
              </p:cNvPr>
              <p:cNvPicPr>
                <a:picLocks noChangeAspect="1"/>
              </p:cNvPicPr>
              <p:nvPr/>
            </p:nvPicPr>
            <p:blipFill rotWithShape="1">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r="33451"/>
              <a:stretch/>
            </p:blipFill>
            <p:spPr>
              <a:xfrm>
                <a:off x="6580939" y="3124377"/>
                <a:ext cx="608523" cy="914400"/>
              </a:xfrm>
              <a:prstGeom prst="rect">
                <a:avLst/>
              </a:prstGeom>
            </p:spPr>
          </p:pic>
          <p:sp>
            <p:nvSpPr>
              <p:cNvPr id="57" name="Rectangle 56">
                <a:extLst>
                  <a:ext uri="{FF2B5EF4-FFF2-40B4-BE49-F238E27FC236}">
                    <a16:creationId xmlns:a16="http://schemas.microsoft.com/office/drawing/2014/main" id="{58A352AB-4D49-46B6-AC62-73865E4EA580}"/>
                  </a:ext>
                </a:extLst>
              </p:cNvPr>
              <p:cNvSpPr/>
              <p:nvPr/>
            </p:nvSpPr>
            <p:spPr>
              <a:xfrm>
                <a:off x="6632250" y="3348037"/>
                <a:ext cx="493712" cy="355600"/>
              </a:xfrm>
              <a:prstGeom prst="rect">
                <a:avLst/>
              </a:prstGeom>
              <a:solidFill>
                <a:srgbClr val="8CE084"/>
              </a:solidFill>
              <a:ln>
                <a:solidFill>
                  <a:srgbClr val="8CE0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5" name="Title 3">
            <a:extLst>
              <a:ext uri="{FF2B5EF4-FFF2-40B4-BE49-F238E27FC236}">
                <a16:creationId xmlns:a16="http://schemas.microsoft.com/office/drawing/2014/main" id="{05AA46F7-D527-45A1-AB80-842D5D3B518F}"/>
              </a:ext>
            </a:extLst>
          </p:cNvPr>
          <p:cNvSpPr txBox="1">
            <a:spLocks/>
          </p:cNvSpPr>
          <p:nvPr/>
        </p:nvSpPr>
        <p:spPr>
          <a:xfrm>
            <a:off x="655320" y="457990"/>
            <a:ext cx="7138511" cy="16927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rgbClr val="FFD621"/>
                </a:solidFill>
                <a:effectLst/>
                <a:uLnTx/>
                <a:uFillTx/>
                <a:latin typeface="Acto Black" panose="02000503060000020004" pitchFamily="50" charset="0"/>
                <a:ea typeface="+mj-ea"/>
                <a:cs typeface="Arial" panose="020B0604020202020204" pitchFamily="34" charset="0"/>
              </a:rPr>
              <a:t>New Year, New Job</a:t>
            </a:r>
            <a:endParaRPr kumimoji="0" lang="en-US" sz="4000" b="0" i="0" u="none" strike="noStrike" kern="1200" cap="none" spc="0" normalizeH="0" baseline="0" noProof="0" dirty="0">
              <a:ln>
                <a:noFill/>
              </a:ln>
              <a:solidFill>
                <a:srgbClr val="FFD621"/>
              </a:solidFill>
              <a:effectLst/>
              <a:uLnTx/>
              <a:uFillTx/>
              <a:latin typeface="Acto Black" panose="02000503060000020004" pitchFamily="50" charset="0"/>
              <a:ea typeface="+mj-ea"/>
              <a:cs typeface="Arial" panose="020B0604020202020204" pitchFamily="34" charset="0"/>
            </a:endParaRPr>
          </a:p>
        </p:txBody>
      </p:sp>
      <p:sp>
        <p:nvSpPr>
          <p:cNvPr id="6" name="Rectangle 5">
            <a:extLst>
              <a:ext uri="{FF2B5EF4-FFF2-40B4-BE49-F238E27FC236}">
                <a16:creationId xmlns:a16="http://schemas.microsoft.com/office/drawing/2014/main" id="{34F1F238-2559-400B-A399-564216E184FF}"/>
              </a:ext>
            </a:extLst>
          </p:cNvPr>
          <p:cNvSpPr/>
          <p:nvPr/>
        </p:nvSpPr>
        <p:spPr>
          <a:xfrm>
            <a:off x="0" y="6427694"/>
            <a:ext cx="12192000" cy="430306"/>
          </a:xfrm>
          <a:prstGeom prst="rect">
            <a:avLst/>
          </a:prstGeom>
          <a:solidFill>
            <a:srgbClr val="692D95"/>
          </a:solidFill>
          <a:ln>
            <a:solidFill>
              <a:srgbClr val="692D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92FB68B8-317C-4B66-AE3A-BC9D8BAE961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769904" y="6575610"/>
            <a:ext cx="2857499" cy="158192"/>
          </a:xfrm>
          <a:prstGeom prst="rect">
            <a:avLst/>
          </a:prstGeom>
        </p:spPr>
      </p:pic>
      <p:cxnSp>
        <p:nvCxnSpPr>
          <p:cNvPr id="11" name="Straight Connector 10">
            <a:extLst>
              <a:ext uri="{FF2B5EF4-FFF2-40B4-BE49-F238E27FC236}">
                <a16:creationId xmlns:a16="http://schemas.microsoft.com/office/drawing/2014/main" id="{3C6603D5-65FE-424F-A8B2-4255120BABF4}"/>
              </a:ext>
            </a:extLst>
          </p:cNvPr>
          <p:cNvCxnSpPr/>
          <p:nvPr/>
        </p:nvCxnSpPr>
        <p:spPr>
          <a:xfrm>
            <a:off x="721520" y="1957377"/>
            <a:ext cx="3257550" cy="0"/>
          </a:xfrm>
          <a:prstGeom prst="line">
            <a:avLst/>
          </a:prstGeom>
          <a:ln w="12700">
            <a:solidFill>
              <a:srgbClr val="692D8A"/>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DCD484C0-E248-49F6-95A7-84898E42275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792805" y="432650"/>
            <a:ext cx="1859441" cy="810838"/>
          </a:xfrm>
          <a:prstGeom prst="rect">
            <a:avLst/>
          </a:prstGeom>
        </p:spPr>
      </p:pic>
      <p:pic>
        <p:nvPicPr>
          <p:cNvPr id="23" name="Graphic 22" descr="Run">
            <a:extLst>
              <a:ext uri="{FF2B5EF4-FFF2-40B4-BE49-F238E27FC236}">
                <a16:creationId xmlns:a16="http://schemas.microsoft.com/office/drawing/2014/main" id="{3C1EA770-28CD-4156-9F72-ED757E6F0B98}"/>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6643451" y="2607733"/>
            <a:ext cx="2208016" cy="2208016"/>
          </a:xfrm>
          <a:prstGeom prst="rect">
            <a:avLst/>
          </a:prstGeom>
        </p:spPr>
      </p:pic>
      <p:sp>
        <p:nvSpPr>
          <p:cNvPr id="12" name="TextBox 11">
            <a:extLst>
              <a:ext uri="{FF2B5EF4-FFF2-40B4-BE49-F238E27FC236}">
                <a16:creationId xmlns:a16="http://schemas.microsoft.com/office/drawing/2014/main" id="{A7E8D35A-7F55-48CA-9108-0A09F556E87B}"/>
              </a:ext>
            </a:extLst>
          </p:cNvPr>
          <p:cNvSpPr txBox="1"/>
          <p:nvPr/>
        </p:nvSpPr>
        <p:spPr>
          <a:xfrm>
            <a:off x="2935111" y="5012371"/>
            <a:ext cx="637822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8CE084"/>
                </a:solidFill>
                <a:effectLst/>
                <a:uLnTx/>
                <a:uFillTx/>
                <a:latin typeface="Acto Black" panose="02000503060000020004" pitchFamily="50" charset="0"/>
                <a:ea typeface="+mn-ea"/>
                <a:cs typeface="+mn-cs"/>
              </a:rPr>
              <a:t>1 in 3 respondents are likely to change their job this year</a:t>
            </a:r>
          </a:p>
        </p:txBody>
      </p:sp>
      <p:sp>
        <p:nvSpPr>
          <p:cNvPr id="2" name="Oval 1">
            <a:extLst>
              <a:ext uri="{FF2B5EF4-FFF2-40B4-BE49-F238E27FC236}">
                <a16:creationId xmlns:a16="http://schemas.microsoft.com/office/drawing/2014/main" id="{194B7305-AEEE-4D68-A375-EBD160E8811C}"/>
              </a:ext>
            </a:extLst>
          </p:cNvPr>
          <p:cNvSpPr/>
          <p:nvPr/>
        </p:nvSpPr>
        <p:spPr>
          <a:xfrm>
            <a:off x="4088622" y="1854590"/>
            <a:ext cx="4014757" cy="4014757"/>
          </a:xfrm>
          <a:prstGeom prst="ellipse">
            <a:avLst/>
          </a:prstGeom>
          <a:solidFill>
            <a:srgbClr val="2CB1BE"/>
          </a:solidFill>
          <a:ln>
            <a:solidFill>
              <a:srgbClr val="2CB1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Graphic 7" descr="Man">
            <a:extLst>
              <a:ext uri="{FF2B5EF4-FFF2-40B4-BE49-F238E27FC236}">
                <a16:creationId xmlns:a16="http://schemas.microsoft.com/office/drawing/2014/main" id="{76F088CE-15FC-4E00-AA8B-894D764E5D31}"/>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4634420" y="2681613"/>
            <a:ext cx="669286" cy="669286"/>
          </a:xfrm>
          <a:prstGeom prst="rect">
            <a:avLst/>
          </a:prstGeom>
        </p:spPr>
      </p:pic>
      <p:pic>
        <p:nvPicPr>
          <p:cNvPr id="10" name="Graphic 9" descr="Woman">
            <a:extLst>
              <a:ext uri="{FF2B5EF4-FFF2-40B4-BE49-F238E27FC236}">
                <a16:creationId xmlns:a16="http://schemas.microsoft.com/office/drawing/2014/main" id="{1857A38A-AF2A-4E06-92D6-19BEFD6A3126}"/>
              </a:ext>
            </a:extLst>
          </p:cNvPr>
          <p:cNvPicPr>
            <a:picLocks noChangeAspect="1"/>
          </p:cNvPicPr>
          <p:nvPr/>
        </p:nvPicPr>
        <p:blipFill>
          <a:blip r:embed="rId15" cstate="email">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5192058" y="2681613"/>
            <a:ext cx="669286" cy="669286"/>
          </a:xfrm>
          <a:prstGeom prst="rect">
            <a:avLst/>
          </a:prstGeom>
        </p:spPr>
      </p:pic>
      <p:pic>
        <p:nvPicPr>
          <p:cNvPr id="18" name="Graphic 17" descr="Man">
            <a:extLst>
              <a:ext uri="{FF2B5EF4-FFF2-40B4-BE49-F238E27FC236}">
                <a16:creationId xmlns:a16="http://schemas.microsoft.com/office/drawing/2014/main" id="{9F9BDA65-9FC1-4FAA-AB15-CE2587825810}"/>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5749696" y="2688775"/>
            <a:ext cx="669286" cy="669286"/>
          </a:xfrm>
          <a:prstGeom prst="rect">
            <a:avLst/>
          </a:prstGeom>
        </p:spPr>
      </p:pic>
      <p:pic>
        <p:nvPicPr>
          <p:cNvPr id="19" name="Graphic 18" descr="Woman">
            <a:extLst>
              <a:ext uri="{FF2B5EF4-FFF2-40B4-BE49-F238E27FC236}">
                <a16:creationId xmlns:a16="http://schemas.microsoft.com/office/drawing/2014/main" id="{9F142BB5-E8C4-4F11-B293-A8205325164D}"/>
              </a:ext>
            </a:extLst>
          </p:cNvPr>
          <p:cNvPicPr>
            <a:picLocks noChangeAspect="1"/>
          </p:cNvPicPr>
          <p:nvPr/>
        </p:nvPicPr>
        <p:blipFill>
          <a:blip r:embed="rId15" cstate="email">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6307334" y="2688775"/>
            <a:ext cx="669286" cy="669286"/>
          </a:xfrm>
          <a:prstGeom prst="rect">
            <a:avLst/>
          </a:prstGeom>
        </p:spPr>
      </p:pic>
      <p:pic>
        <p:nvPicPr>
          <p:cNvPr id="20" name="Graphic 19" descr="Man">
            <a:extLst>
              <a:ext uri="{FF2B5EF4-FFF2-40B4-BE49-F238E27FC236}">
                <a16:creationId xmlns:a16="http://schemas.microsoft.com/office/drawing/2014/main" id="{4C15E15E-0310-45C9-8642-96ADCE95C8BD}"/>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4657741" y="3500794"/>
            <a:ext cx="669286" cy="669286"/>
          </a:xfrm>
          <a:prstGeom prst="rect">
            <a:avLst/>
          </a:prstGeom>
        </p:spPr>
      </p:pic>
      <p:pic>
        <p:nvPicPr>
          <p:cNvPr id="21" name="Graphic 20" descr="Woman">
            <a:extLst>
              <a:ext uri="{FF2B5EF4-FFF2-40B4-BE49-F238E27FC236}">
                <a16:creationId xmlns:a16="http://schemas.microsoft.com/office/drawing/2014/main" id="{C846CE24-0A91-4DFC-8F2A-BFB5EBBECDED}"/>
              </a:ext>
            </a:extLst>
          </p:cNvPr>
          <p:cNvPicPr>
            <a:picLocks noChangeAspect="1"/>
          </p:cNvPicPr>
          <p:nvPr/>
        </p:nvPicPr>
        <p:blipFill>
          <a:blip r:embed="rId15" cstate="email">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5215379" y="3500794"/>
            <a:ext cx="669286" cy="669286"/>
          </a:xfrm>
          <a:prstGeom prst="rect">
            <a:avLst/>
          </a:prstGeom>
        </p:spPr>
      </p:pic>
      <p:pic>
        <p:nvPicPr>
          <p:cNvPr id="22" name="Graphic 21" descr="Man">
            <a:extLst>
              <a:ext uri="{FF2B5EF4-FFF2-40B4-BE49-F238E27FC236}">
                <a16:creationId xmlns:a16="http://schemas.microsoft.com/office/drawing/2014/main" id="{DA534CD9-B83F-48FB-B8C9-4116CD150E66}"/>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5773017" y="3507956"/>
            <a:ext cx="669286" cy="669286"/>
          </a:xfrm>
          <a:prstGeom prst="rect">
            <a:avLst/>
          </a:prstGeom>
        </p:spPr>
      </p:pic>
      <p:pic>
        <p:nvPicPr>
          <p:cNvPr id="24" name="Graphic 23" descr="Woman">
            <a:extLst>
              <a:ext uri="{FF2B5EF4-FFF2-40B4-BE49-F238E27FC236}">
                <a16:creationId xmlns:a16="http://schemas.microsoft.com/office/drawing/2014/main" id="{E7608EDA-C382-4C2B-8EB6-17800A72F91F}"/>
              </a:ext>
            </a:extLst>
          </p:cNvPr>
          <p:cNvPicPr>
            <a:picLocks noChangeAspect="1"/>
          </p:cNvPicPr>
          <p:nvPr/>
        </p:nvPicPr>
        <p:blipFill>
          <a:blip r:embed="rId15" cstate="email">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6330655" y="3507956"/>
            <a:ext cx="669286" cy="669286"/>
          </a:xfrm>
          <a:prstGeom prst="rect">
            <a:avLst/>
          </a:prstGeom>
        </p:spPr>
      </p:pic>
      <p:pic>
        <p:nvPicPr>
          <p:cNvPr id="25" name="Graphic 24" descr="Man">
            <a:extLst>
              <a:ext uri="{FF2B5EF4-FFF2-40B4-BE49-F238E27FC236}">
                <a16:creationId xmlns:a16="http://schemas.microsoft.com/office/drawing/2014/main" id="{5AA7C04B-E7E9-495F-AEA8-2E9C6B4EC03D}"/>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6864973" y="2688775"/>
            <a:ext cx="669286" cy="669286"/>
          </a:xfrm>
          <a:prstGeom prst="rect">
            <a:avLst/>
          </a:prstGeom>
        </p:spPr>
      </p:pic>
      <p:pic>
        <p:nvPicPr>
          <p:cNvPr id="26" name="Graphic 25" descr="Man">
            <a:extLst>
              <a:ext uri="{FF2B5EF4-FFF2-40B4-BE49-F238E27FC236}">
                <a16:creationId xmlns:a16="http://schemas.microsoft.com/office/drawing/2014/main" id="{A55F4621-48E8-436A-B8EF-D3AB6EEC9FBD}"/>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6888294" y="3507956"/>
            <a:ext cx="669286" cy="669286"/>
          </a:xfrm>
          <a:prstGeom prst="rect">
            <a:avLst/>
          </a:prstGeom>
        </p:spPr>
      </p:pic>
      <p:pic>
        <p:nvPicPr>
          <p:cNvPr id="27" name="Graphic 26" descr="Man">
            <a:extLst>
              <a:ext uri="{FF2B5EF4-FFF2-40B4-BE49-F238E27FC236}">
                <a16:creationId xmlns:a16="http://schemas.microsoft.com/office/drawing/2014/main" id="{EEE77A08-3215-43F7-8DD1-49905F0A498C}"/>
              </a:ext>
            </a:extLst>
          </p:cNvPr>
          <p:cNvPicPr>
            <a:picLocks noChangeAspect="1"/>
          </p:cNvPicPr>
          <p:nvPr/>
        </p:nvPicPr>
        <p:blipFill>
          <a:blip r:embed="rId17" cstate="email">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4634420" y="2681613"/>
            <a:ext cx="669286" cy="669286"/>
          </a:xfrm>
          <a:prstGeom prst="rect">
            <a:avLst/>
          </a:prstGeom>
        </p:spPr>
      </p:pic>
      <p:pic>
        <p:nvPicPr>
          <p:cNvPr id="28" name="Graphic 27" descr="Woman">
            <a:extLst>
              <a:ext uri="{FF2B5EF4-FFF2-40B4-BE49-F238E27FC236}">
                <a16:creationId xmlns:a16="http://schemas.microsoft.com/office/drawing/2014/main" id="{902EDCE3-DC22-4FC5-BE23-4B650C6DB007}"/>
              </a:ext>
            </a:extLst>
          </p:cNvPr>
          <p:cNvPicPr>
            <a:picLocks noChangeAspect="1"/>
          </p:cNvPicPr>
          <p:nvPr/>
        </p:nvPicPr>
        <p:blipFill>
          <a:blip r:embed="rId19" cstate="email">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5192058" y="2681613"/>
            <a:ext cx="669286" cy="669286"/>
          </a:xfrm>
          <a:prstGeom prst="rect">
            <a:avLst/>
          </a:prstGeom>
        </p:spPr>
      </p:pic>
      <p:pic>
        <p:nvPicPr>
          <p:cNvPr id="29" name="Graphic 28" descr="Man">
            <a:extLst>
              <a:ext uri="{FF2B5EF4-FFF2-40B4-BE49-F238E27FC236}">
                <a16:creationId xmlns:a16="http://schemas.microsoft.com/office/drawing/2014/main" id="{67DDBA2F-B316-479F-891E-37ED2CAF790C}"/>
              </a:ext>
            </a:extLst>
          </p:cNvPr>
          <p:cNvPicPr>
            <a:picLocks noChangeAspect="1"/>
          </p:cNvPicPr>
          <p:nvPr/>
        </p:nvPicPr>
        <p:blipFill>
          <a:blip r:embed="rId17" cstate="email">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5749696" y="2688775"/>
            <a:ext cx="669286" cy="669286"/>
          </a:xfrm>
          <a:prstGeom prst="rect">
            <a:avLst/>
          </a:prstGeom>
        </p:spPr>
      </p:pic>
      <p:pic>
        <p:nvPicPr>
          <p:cNvPr id="30" name="Graphic 29" descr="Woman">
            <a:extLst>
              <a:ext uri="{FF2B5EF4-FFF2-40B4-BE49-F238E27FC236}">
                <a16:creationId xmlns:a16="http://schemas.microsoft.com/office/drawing/2014/main" id="{2B224199-16EE-4954-9381-40C2A640AE34}"/>
              </a:ext>
            </a:extLst>
          </p:cNvPr>
          <p:cNvPicPr>
            <a:picLocks noChangeAspect="1"/>
          </p:cNvPicPr>
          <p:nvPr/>
        </p:nvPicPr>
        <p:blipFill>
          <a:blip r:embed="rId19" cstate="email">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6307334" y="2688775"/>
            <a:ext cx="669286" cy="669286"/>
          </a:xfrm>
          <a:prstGeom prst="rect">
            <a:avLst/>
          </a:prstGeom>
        </p:spPr>
      </p:pic>
      <p:pic>
        <p:nvPicPr>
          <p:cNvPr id="31" name="Graphic 30" descr="Man">
            <a:extLst>
              <a:ext uri="{FF2B5EF4-FFF2-40B4-BE49-F238E27FC236}">
                <a16:creationId xmlns:a16="http://schemas.microsoft.com/office/drawing/2014/main" id="{702BE97D-07C5-4CF8-A9E1-2F811576C296}"/>
              </a:ext>
            </a:extLst>
          </p:cNvPr>
          <p:cNvPicPr>
            <a:picLocks noChangeAspect="1"/>
          </p:cNvPicPr>
          <p:nvPr/>
        </p:nvPicPr>
        <p:blipFill>
          <a:blip r:embed="rId17" cstate="email">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4657741" y="3500794"/>
            <a:ext cx="669286" cy="669286"/>
          </a:xfrm>
          <a:prstGeom prst="rect">
            <a:avLst/>
          </a:prstGeom>
        </p:spPr>
      </p:pic>
      <p:pic>
        <p:nvPicPr>
          <p:cNvPr id="32" name="Graphic 31" descr="Woman">
            <a:extLst>
              <a:ext uri="{FF2B5EF4-FFF2-40B4-BE49-F238E27FC236}">
                <a16:creationId xmlns:a16="http://schemas.microsoft.com/office/drawing/2014/main" id="{D36D3D50-B544-48E8-9126-D3FDD36AC470}"/>
              </a:ext>
            </a:extLst>
          </p:cNvPr>
          <p:cNvPicPr>
            <a:picLocks noChangeAspect="1"/>
          </p:cNvPicPr>
          <p:nvPr/>
        </p:nvPicPr>
        <p:blipFill>
          <a:blip r:embed="rId19" cstate="email">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5215379" y="3500794"/>
            <a:ext cx="669286" cy="669286"/>
          </a:xfrm>
          <a:prstGeom prst="rect">
            <a:avLst/>
          </a:prstGeom>
        </p:spPr>
      </p:pic>
      <p:pic>
        <p:nvPicPr>
          <p:cNvPr id="33" name="Graphic 32" descr="Man">
            <a:extLst>
              <a:ext uri="{FF2B5EF4-FFF2-40B4-BE49-F238E27FC236}">
                <a16:creationId xmlns:a16="http://schemas.microsoft.com/office/drawing/2014/main" id="{291C49DA-613D-494A-B55A-F3150BD68E72}"/>
              </a:ext>
            </a:extLst>
          </p:cNvPr>
          <p:cNvPicPr>
            <a:picLocks noChangeAspect="1"/>
          </p:cNvPicPr>
          <p:nvPr/>
        </p:nvPicPr>
        <p:blipFill>
          <a:blip r:embed="rId17" cstate="email">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6864973" y="2688775"/>
            <a:ext cx="669286" cy="669286"/>
          </a:xfrm>
          <a:prstGeom prst="rect">
            <a:avLst/>
          </a:prstGeom>
        </p:spPr>
      </p:pic>
      <p:sp>
        <p:nvSpPr>
          <p:cNvPr id="35" name="TextBox 34">
            <a:extLst>
              <a:ext uri="{FF2B5EF4-FFF2-40B4-BE49-F238E27FC236}">
                <a16:creationId xmlns:a16="http://schemas.microsoft.com/office/drawing/2014/main" id="{D82063A4-0316-46E8-B55A-CEE3B5409270}"/>
              </a:ext>
            </a:extLst>
          </p:cNvPr>
          <p:cNvSpPr txBox="1"/>
          <p:nvPr/>
        </p:nvSpPr>
        <p:spPr>
          <a:xfrm>
            <a:off x="4527550" y="4381500"/>
            <a:ext cx="32004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D621"/>
                </a:solidFill>
                <a:effectLst/>
                <a:uLnTx/>
                <a:uFillTx/>
                <a:latin typeface="Acto Black" panose="02000503060000020004" pitchFamily="50" charset="0"/>
                <a:ea typeface="+mn-ea"/>
                <a:cs typeface="+mn-cs"/>
              </a:rPr>
              <a:t>74% believe the New Year leaves them feeling like they can achieve more in their careers</a:t>
            </a:r>
          </a:p>
        </p:txBody>
      </p:sp>
    </p:spTree>
    <p:extLst>
      <p:ext uri="{BB962C8B-B14F-4D97-AF65-F5344CB8AC3E}">
        <p14:creationId xmlns:p14="http://schemas.microsoft.com/office/powerpoint/2010/main" val="3242804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23"/>
                                        </p:tgtEl>
                                        <p:attrNameLst>
                                          <p:attrName>ppt_x</p:attrName>
                                        </p:attrNameLst>
                                      </p:cBhvr>
                                      <p:tavLst>
                                        <p:tav tm="0">
                                          <p:val>
                                            <p:strVal val="ppt_x"/>
                                          </p:val>
                                        </p:tav>
                                        <p:tav tm="100000">
                                          <p:val>
                                            <p:strVal val="0-ppt_w/2"/>
                                          </p:val>
                                        </p:tav>
                                      </p:tavLst>
                                    </p:anim>
                                    <p:anim calcmode="lin" valueType="num">
                                      <p:cBhvr additive="base">
                                        <p:cTn id="7" dur="500"/>
                                        <p:tgtEl>
                                          <p:spTgt spid="23"/>
                                        </p:tgtEl>
                                        <p:attrNameLst>
                                          <p:attrName>ppt_y</p:attrName>
                                        </p:attrNameLst>
                                      </p:cBhvr>
                                      <p:tavLst>
                                        <p:tav tm="0">
                                          <p:val>
                                            <p:strVal val="ppt_y"/>
                                          </p:val>
                                        </p:tav>
                                        <p:tav tm="100000">
                                          <p:val>
                                            <p:strVal val="ppt_y"/>
                                          </p:val>
                                        </p:tav>
                                      </p:tavLst>
                                    </p:anim>
                                    <p:set>
                                      <p:cBhvr>
                                        <p:cTn id="8" dur="1" fill="hold">
                                          <p:stCondLst>
                                            <p:cond delay="499"/>
                                          </p:stCondLst>
                                        </p:cTn>
                                        <p:tgtEl>
                                          <p:spTgt spid="23"/>
                                        </p:tgtEl>
                                        <p:attrNameLst>
                                          <p:attrName>style.visibility</p:attrName>
                                        </p:attrNameLst>
                                      </p:cBhvr>
                                      <p:to>
                                        <p:strVal val="hidden"/>
                                      </p:to>
                                    </p:set>
                                  </p:childTnLst>
                                </p:cTn>
                              </p:par>
                              <p:par>
                                <p:cTn id="9" presetID="2" presetClass="exit" presetSubtype="8" fill="hold" grpId="0" nodeType="withEffect">
                                  <p:stCondLst>
                                    <p:cond delay="0"/>
                                  </p:stCondLst>
                                  <p:childTnLst>
                                    <p:anim calcmode="lin" valueType="num">
                                      <p:cBhvr additive="base">
                                        <p:cTn id="10" dur="500"/>
                                        <p:tgtEl>
                                          <p:spTgt spid="12"/>
                                        </p:tgtEl>
                                        <p:attrNameLst>
                                          <p:attrName>ppt_x</p:attrName>
                                        </p:attrNameLst>
                                      </p:cBhvr>
                                      <p:tavLst>
                                        <p:tav tm="0">
                                          <p:val>
                                            <p:strVal val="ppt_x"/>
                                          </p:val>
                                        </p:tav>
                                        <p:tav tm="100000">
                                          <p:val>
                                            <p:strVal val="0-ppt_w/2"/>
                                          </p:val>
                                        </p:tav>
                                      </p:tavLst>
                                    </p:anim>
                                    <p:anim calcmode="lin" valueType="num">
                                      <p:cBhvr additive="base">
                                        <p:cTn id="11" dur="500"/>
                                        <p:tgtEl>
                                          <p:spTgt spid="12"/>
                                        </p:tgtEl>
                                        <p:attrNameLst>
                                          <p:attrName>ppt_y</p:attrName>
                                        </p:attrNameLst>
                                      </p:cBhvr>
                                      <p:tavLst>
                                        <p:tav tm="0">
                                          <p:val>
                                            <p:strVal val="ppt_y"/>
                                          </p:val>
                                        </p:tav>
                                        <p:tav tm="100000">
                                          <p:val>
                                            <p:strVal val="ppt_y"/>
                                          </p:val>
                                        </p:tav>
                                      </p:tavLst>
                                    </p:anim>
                                    <p:set>
                                      <p:cBhvr>
                                        <p:cTn id="12" dur="1" fill="hold">
                                          <p:stCondLst>
                                            <p:cond delay="499"/>
                                          </p:stCondLst>
                                        </p:cTn>
                                        <p:tgtEl>
                                          <p:spTgt spid="12"/>
                                        </p:tgtEl>
                                        <p:attrNameLst>
                                          <p:attrName>style.visibility</p:attrName>
                                        </p:attrNameLst>
                                      </p:cBhvr>
                                      <p:to>
                                        <p:strVal val="hidden"/>
                                      </p:to>
                                    </p:set>
                                  </p:childTnLst>
                                </p:cTn>
                              </p:par>
                              <p:par>
                                <p:cTn id="13" presetID="2" presetClass="exit" presetSubtype="8" fill="hold" nodeType="withEffect">
                                  <p:stCondLst>
                                    <p:cond delay="0"/>
                                  </p:stCondLst>
                                  <p:childTnLst>
                                    <p:anim calcmode="lin" valueType="num">
                                      <p:cBhvr additive="base">
                                        <p:cTn id="14" dur="500"/>
                                        <p:tgtEl>
                                          <p:spTgt spid="13"/>
                                        </p:tgtEl>
                                        <p:attrNameLst>
                                          <p:attrName>ppt_x</p:attrName>
                                        </p:attrNameLst>
                                      </p:cBhvr>
                                      <p:tavLst>
                                        <p:tav tm="0">
                                          <p:val>
                                            <p:strVal val="ppt_x"/>
                                          </p:val>
                                        </p:tav>
                                        <p:tav tm="100000">
                                          <p:val>
                                            <p:strVal val="0-ppt_w/2"/>
                                          </p:val>
                                        </p:tav>
                                      </p:tavLst>
                                    </p:anim>
                                    <p:anim calcmode="lin" valueType="num">
                                      <p:cBhvr additive="base">
                                        <p:cTn id="15" dur="500"/>
                                        <p:tgtEl>
                                          <p:spTgt spid="13"/>
                                        </p:tgtEl>
                                        <p:attrNameLst>
                                          <p:attrName>ppt_y</p:attrName>
                                        </p:attrNameLst>
                                      </p:cBhvr>
                                      <p:tavLst>
                                        <p:tav tm="0">
                                          <p:val>
                                            <p:strVal val="ppt_y"/>
                                          </p:val>
                                        </p:tav>
                                        <p:tav tm="100000">
                                          <p:val>
                                            <p:strVal val="ppt_y"/>
                                          </p:val>
                                        </p:tav>
                                      </p:tavLst>
                                    </p:anim>
                                    <p:set>
                                      <p:cBhvr>
                                        <p:cTn id="16" dur="1" fill="hold">
                                          <p:stCondLst>
                                            <p:cond delay="499"/>
                                          </p:stCondLst>
                                        </p:cTn>
                                        <p:tgtEl>
                                          <p:spTgt spid="13"/>
                                        </p:tgtEl>
                                        <p:attrNameLst>
                                          <p:attrName>style.visibility</p:attrName>
                                        </p:attrNameLst>
                                      </p:cBhvr>
                                      <p:to>
                                        <p:strVal val="hidden"/>
                                      </p:to>
                                    </p:set>
                                  </p:childTnLst>
                                </p:cTn>
                              </p:par>
                              <p:par>
                                <p:cTn id="17" presetID="2" presetClass="exit" presetSubtype="8" fill="hold" nodeType="withEffect">
                                  <p:stCondLst>
                                    <p:cond delay="0"/>
                                  </p:stCondLst>
                                  <p:childTnLst>
                                    <p:anim calcmode="lin" valueType="num">
                                      <p:cBhvr additive="base">
                                        <p:cTn id="18" dur="500"/>
                                        <p:tgtEl>
                                          <p:spTgt spid="52"/>
                                        </p:tgtEl>
                                        <p:attrNameLst>
                                          <p:attrName>ppt_x</p:attrName>
                                        </p:attrNameLst>
                                      </p:cBhvr>
                                      <p:tavLst>
                                        <p:tav tm="0">
                                          <p:val>
                                            <p:strVal val="ppt_x"/>
                                          </p:val>
                                        </p:tav>
                                        <p:tav tm="100000">
                                          <p:val>
                                            <p:strVal val="0-ppt_w/2"/>
                                          </p:val>
                                        </p:tav>
                                      </p:tavLst>
                                    </p:anim>
                                    <p:anim calcmode="lin" valueType="num">
                                      <p:cBhvr additive="base">
                                        <p:cTn id="19" dur="500"/>
                                        <p:tgtEl>
                                          <p:spTgt spid="52"/>
                                        </p:tgtEl>
                                        <p:attrNameLst>
                                          <p:attrName>ppt_y</p:attrName>
                                        </p:attrNameLst>
                                      </p:cBhvr>
                                      <p:tavLst>
                                        <p:tav tm="0">
                                          <p:val>
                                            <p:strVal val="ppt_y"/>
                                          </p:val>
                                        </p:tav>
                                        <p:tav tm="100000">
                                          <p:val>
                                            <p:strVal val="ppt_y"/>
                                          </p:val>
                                        </p:tav>
                                      </p:tavLst>
                                    </p:anim>
                                    <p:set>
                                      <p:cBhvr>
                                        <p:cTn id="20" dur="1" fill="hold">
                                          <p:stCondLst>
                                            <p:cond delay="499"/>
                                          </p:stCondLst>
                                        </p:cTn>
                                        <p:tgtEl>
                                          <p:spTgt spid="52"/>
                                        </p:tgtEl>
                                        <p:attrNameLst>
                                          <p:attrName>style.visibility</p:attrName>
                                        </p:attrNameLst>
                                      </p:cBhvr>
                                      <p:to>
                                        <p:strVal val="hidden"/>
                                      </p:to>
                                    </p:set>
                                  </p:childTnLst>
                                </p:cTn>
                              </p:par>
                            </p:childTnLst>
                          </p:cTn>
                        </p:par>
                        <p:par>
                          <p:cTn id="21" fill="hold">
                            <p:stCondLst>
                              <p:cond delay="500"/>
                            </p:stCondLst>
                            <p:childTnLst>
                              <p:par>
                                <p:cTn id="22" presetID="21" presetClass="entr" presetSubtype="1"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heel(1)">
                                      <p:cBhvr>
                                        <p:cTn id="24" dur="500"/>
                                        <p:tgtEl>
                                          <p:spTgt spid="2"/>
                                        </p:tgtEl>
                                      </p:cBhvr>
                                    </p:animEffect>
                                  </p:childTnLst>
                                </p:cTn>
                              </p:par>
                            </p:childTnLst>
                          </p:cTn>
                        </p:par>
                        <p:par>
                          <p:cTn id="25" fill="hold">
                            <p:stCondLst>
                              <p:cond delay="1000"/>
                            </p:stCondLst>
                            <p:childTnLst>
                              <p:par>
                                <p:cTn id="26" presetID="1" presetClass="entr" presetSubtype="0" fill="hold" nodeType="afterEffect">
                                  <p:stCondLst>
                                    <p:cond delay="0"/>
                                  </p:stCondLst>
                                  <p:childTnLst>
                                    <p:set>
                                      <p:cBhvr>
                                        <p:cTn id="27" dur="1" fill="hold">
                                          <p:stCondLst>
                                            <p:cond delay="0"/>
                                          </p:stCondLst>
                                        </p:cTn>
                                        <p:tgtEl>
                                          <p:spTgt spid="25"/>
                                        </p:tgtEl>
                                        <p:attrNameLst>
                                          <p:attrName>style.visibility</p:attrName>
                                        </p:attrNameLst>
                                      </p:cBhvr>
                                      <p:to>
                                        <p:strVal val="visible"/>
                                      </p:to>
                                    </p:set>
                                  </p:childTnLst>
                                </p:cTn>
                              </p:par>
                            </p:childTnLst>
                          </p:cTn>
                        </p:par>
                        <p:par>
                          <p:cTn id="28" fill="hold">
                            <p:stCondLst>
                              <p:cond delay="1000"/>
                            </p:stCondLst>
                            <p:childTnLst>
                              <p:par>
                                <p:cTn id="29" presetID="1" presetClass="entr" presetSubtype="0" fill="hold" nodeType="after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par>
                          <p:cTn id="31" fill="hold">
                            <p:stCondLst>
                              <p:cond delay="1000"/>
                            </p:stCondLst>
                            <p:childTnLst>
                              <p:par>
                                <p:cTn id="32" presetID="1" presetClass="entr" presetSubtype="0" fill="hold" nodeType="afterEffect">
                                  <p:stCondLst>
                                    <p:cond delay="0"/>
                                  </p:stCondLst>
                                  <p:childTnLst>
                                    <p:set>
                                      <p:cBhvr>
                                        <p:cTn id="33" dur="1" fill="hold">
                                          <p:stCondLst>
                                            <p:cond delay="0"/>
                                          </p:stCondLst>
                                        </p:cTn>
                                        <p:tgtEl>
                                          <p:spTgt spid="19"/>
                                        </p:tgtEl>
                                        <p:attrNameLst>
                                          <p:attrName>style.visibility</p:attrName>
                                        </p:attrNameLst>
                                      </p:cBhvr>
                                      <p:to>
                                        <p:strVal val="visible"/>
                                      </p:to>
                                    </p:set>
                                  </p:childTnLst>
                                </p:cTn>
                              </p:par>
                            </p:childTnLst>
                          </p:cTn>
                        </p:par>
                        <p:par>
                          <p:cTn id="34" fill="hold">
                            <p:stCondLst>
                              <p:cond delay="1000"/>
                            </p:stCondLst>
                            <p:childTnLst>
                              <p:par>
                                <p:cTn id="35" presetID="1" presetClass="entr" presetSubtype="0" fill="hold" nodeType="after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par>
                          <p:cTn id="37" fill="hold">
                            <p:stCondLst>
                              <p:cond delay="1000"/>
                            </p:stCondLst>
                            <p:childTnLst>
                              <p:par>
                                <p:cTn id="38" presetID="1" presetClass="entr" presetSubtype="0" fill="hold" nodeType="afterEffect">
                                  <p:stCondLst>
                                    <p:cond delay="0"/>
                                  </p:stCondLst>
                                  <p:childTnLst>
                                    <p:set>
                                      <p:cBhvr>
                                        <p:cTn id="39" dur="1" fill="hold">
                                          <p:stCondLst>
                                            <p:cond delay="0"/>
                                          </p:stCondLst>
                                        </p:cTn>
                                        <p:tgtEl>
                                          <p:spTgt spid="18"/>
                                        </p:tgtEl>
                                        <p:attrNameLst>
                                          <p:attrName>style.visibility</p:attrName>
                                        </p:attrNameLst>
                                      </p:cBhvr>
                                      <p:to>
                                        <p:strVal val="visible"/>
                                      </p:to>
                                    </p:set>
                                  </p:childTnLst>
                                </p:cTn>
                              </p:par>
                            </p:childTnLst>
                          </p:cTn>
                        </p:par>
                        <p:par>
                          <p:cTn id="40" fill="hold">
                            <p:stCondLst>
                              <p:cond delay="1000"/>
                            </p:stCondLst>
                            <p:childTnLst>
                              <p:par>
                                <p:cTn id="41" presetID="1" presetClass="entr" presetSubtype="0" fill="hold" nodeType="after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par>
                          <p:cTn id="43" fill="hold">
                            <p:stCondLst>
                              <p:cond delay="1000"/>
                            </p:stCondLst>
                            <p:childTnLst>
                              <p:par>
                                <p:cTn id="44" presetID="1" presetClass="entr" presetSubtype="0" fill="hold" nodeType="afterEffect">
                                  <p:stCondLst>
                                    <p:cond delay="0"/>
                                  </p:stCondLst>
                                  <p:childTnLst>
                                    <p:set>
                                      <p:cBhvr>
                                        <p:cTn id="45" dur="1" fill="hold">
                                          <p:stCondLst>
                                            <p:cond delay="0"/>
                                          </p:stCondLst>
                                        </p:cTn>
                                        <p:tgtEl>
                                          <p:spTgt spid="10"/>
                                        </p:tgtEl>
                                        <p:attrNameLst>
                                          <p:attrName>style.visibility</p:attrName>
                                        </p:attrNameLst>
                                      </p:cBhvr>
                                      <p:to>
                                        <p:strVal val="visible"/>
                                      </p:to>
                                    </p:set>
                                  </p:childTnLst>
                                </p:cTn>
                              </p:par>
                            </p:childTnLst>
                          </p:cTn>
                        </p:par>
                        <p:par>
                          <p:cTn id="46" fill="hold">
                            <p:stCondLst>
                              <p:cond delay="1000"/>
                            </p:stCondLst>
                            <p:childTnLst>
                              <p:par>
                                <p:cTn id="47" presetID="1" presetClass="entr" presetSubtype="0" fill="hold" nodeType="after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childTnLst>
                          </p:cTn>
                        </p:par>
                        <p:par>
                          <p:cTn id="49" fill="hold">
                            <p:stCondLst>
                              <p:cond delay="1000"/>
                            </p:stCondLst>
                            <p:childTnLst>
                              <p:par>
                                <p:cTn id="50" presetID="1" presetClass="entr" presetSubtype="0"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childTnLst>
                                </p:cTn>
                              </p:par>
                            </p:childTnLst>
                          </p:cTn>
                        </p:par>
                        <p:par>
                          <p:cTn id="52" fill="hold">
                            <p:stCondLst>
                              <p:cond delay="1000"/>
                            </p:stCondLst>
                            <p:childTnLst>
                              <p:par>
                                <p:cTn id="53" presetID="1" presetClass="entr" presetSubtype="0" fill="hold" nodeType="after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fade">
                                      <p:cBhvr>
                                        <p:cTn id="59" dur="500"/>
                                        <p:tgtEl>
                                          <p:spTgt spid="27"/>
                                        </p:tgtEl>
                                      </p:cBhvr>
                                    </p:animEffect>
                                  </p:childTnLst>
                                </p:cTn>
                              </p:par>
                              <p:par>
                                <p:cTn id="60" presetID="10" presetClass="entr" presetSubtype="0"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fade">
                                      <p:cBhvr>
                                        <p:cTn id="62" dur="500"/>
                                        <p:tgtEl>
                                          <p:spTgt spid="30"/>
                                        </p:tgtEl>
                                      </p:cBhvr>
                                    </p:animEffect>
                                  </p:childTnLst>
                                </p:cTn>
                              </p:par>
                              <p:par>
                                <p:cTn id="63" presetID="10" presetClass="entr" presetSubtype="0" fill="hold" nodeType="with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fade">
                                      <p:cBhvr>
                                        <p:cTn id="65" dur="500"/>
                                        <p:tgtEl>
                                          <p:spTgt spid="28"/>
                                        </p:tgtEl>
                                      </p:cBhvr>
                                    </p:animEffect>
                                  </p:childTnLst>
                                </p:cTn>
                              </p:par>
                              <p:par>
                                <p:cTn id="66" presetID="10" presetClass="entr" presetSubtype="0" fill="hold" nodeType="with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fade">
                                      <p:cBhvr>
                                        <p:cTn id="68" dur="500"/>
                                        <p:tgtEl>
                                          <p:spTgt spid="33"/>
                                        </p:tgtEl>
                                      </p:cBhvr>
                                    </p:animEffect>
                                  </p:childTnLst>
                                </p:cTn>
                              </p:par>
                              <p:par>
                                <p:cTn id="69" presetID="10" presetClass="entr" presetSubtype="0" fill="hold" nodeType="with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fade">
                                      <p:cBhvr>
                                        <p:cTn id="71" dur="500"/>
                                        <p:tgtEl>
                                          <p:spTgt spid="29"/>
                                        </p:tgtEl>
                                      </p:cBhvr>
                                    </p:animEffect>
                                  </p:childTnLst>
                                </p:cTn>
                              </p:par>
                              <p:par>
                                <p:cTn id="72" presetID="10" presetClass="entr" presetSubtype="0" fill="hold" nodeType="withEffect">
                                  <p:stCondLst>
                                    <p:cond delay="0"/>
                                  </p:stCondLst>
                                  <p:childTnLst>
                                    <p:set>
                                      <p:cBhvr>
                                        <p:cTn id="73" dur="1" fill="hold">
                                          <p:stCondLst>
                                            <p:cond delay="0"/>
                                          </p:stCondLst>
                                        </p:cTn>
                                        <p:tgtEl>
                                          <p:spTgt spid="32"/>
                                        </p:tgtEl>
                                        <p:attrNameLst>
                                          <p:attrName>style.visibility</p:attrName>
                                        </p:attrNameLst>
                                      </p:cBhvr>
                                      <p:to>
                                        <p:strVal val="visible"/>
                                      </p:to>
                                    </p:set>
                                    <p:animEffect transition="in" filter="fade">
                                      <p:cBhvr>
                                        <p:cTn id="74" dur="500"/>
                                        <p:tgtEl>
                                          <p:spTgt spid="32"/>
                                        </p:tgtEl>
                                      </p:cBhvr>
                                    </p:animEffect>
                                  </p:childTnLst>
                                </p:cTn>
                              </p:par>
                              <p:par>
                                <p:cTn id="75" presetID="10" presetClass="entr" presetSubtype="0" fill="hold" nodeType="with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fade">
                                      <p:cBhvr>
                                        <p:cTn id="77" dur="500"/>
                                        <p:tgtEl>
                                          <p:spTgt spid="31"/>
                                        </p:tgtEl>
                                      </p:cBhvr>
                                    </p:animEffect>
                                  </p:childTnLst>
                                </p:cTn>
                              </p:par>
                            </p:childTnLst>
                          </p:cTn>
                        </p:par>
                        <p:par>
                          <p:cTn id="78" fill="hold">
                            <p:stCondLst>
                              <p:cond delay="500"/>
                            </p:stCondLst>
                            <p:childTnLst>
                              <p:par>
                                <p:cTn id="79" presetID="2" presetClass="entr" presetSubtype="4"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additive="base">
                                        <p:cTn id="81" dur="500" fill="hold"/>
                                        <p:tgtEl>
                                          <p:spTgt spid="35"/>
                                        </p:tgtEl>
                                        <p:attrNameLst>
                                          <p:attrName>ppt_x</p:attrName>
                                        </p:attrNameLst>
                                      </p:cBhvr>
                                      <p:tavLst>
                                        <p:tav tm="0">
                                          <p:val>
                                            <p:strVal val="#ppt_x"/>
                                          </p:val>
                                        </p:tav>
                                        <p:tav tm="100000">
                                          <p:val>
                                            <p:strVal val="#ppt_x"/>
                                          </p:val>
                                        </p:tav>
                                      </p:tavLst>
                                    </p:anim>
                                    <p:anim calcmode="lin" valueType="num">
                                      <p:cBhvr additive="base">
                                        <p:cTn id="82"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animBg="1"/>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92D95"/>
        </a:solidFill>
        <a:effectLst/>
      </p:bgPr>
    </p:bg>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05AA46F7-D527-45A1-AB80-842D5D3B518F}"/>
              </a:ext>
            </a:extLst>
          </p:cNvPr>
          <p:cNvSpPr txBox="1">
            <a:spLocks/>
          </p:cNvSpPr>
          <p:nvPr/>
        </p:nvSpPr>
        <p:spPr>
          <a:xfrm>
            <a:off x="655320" y="457990"/>
            <a:ext cx="8387080" cy="16927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rgbClr val="FFD621"/>
                </a:solidFill>
                <a:effectLst/>
                <a:uLnTx/>
                <a:uFillTx/>
                <a:latin typeface="Acto Black" panose="02000503060000020004" pitchFamily="50" charset="0"/>
                <a:ea typeface="+mj-ea"/>
                <a:cs typeface="Arial" panose="020B0604020202020204" pitchFamily="34" charset="0"/>
              </a:rPr>
              <a:t>Top reasons for people changing jobs in 2019</a:t>
            </a:r>
            <a:endParaRPr kumimoji="0" lang="en-US" sz="4000" b="0" i="0" u="none" strike="noStrike" kern="1200" cap="none" spc="0" normalizeH="0" baseline="0" noProof="0" dirty="0">
              <a:ln>
                <a:noFill/>
              </a:ln>
              <a:solidFill>
                <a:srgbClr val="FFD621"/>
              </a:solidFill>
              <a:effectLst/>
              <a:uLnTx/>
              <a:uFillTx/>
              <a:latin typeface="Acto Black" panose="02000503060000020004" pitchFamily="50" charset="0"/>
              <a:ea typeface="+mj-ea"/>
              <a:cs typeface="Arial" panose="020B0604020202020204" pitchFamily="34" charset="0"/>
            </a:endParaRPr>
          </a:p>
        </p:txBody>
      </p:sp>
      <p:sp>
        <p:nvSpPr>
          <p:cNvPr id="6" name="Rectangle 5">
            <a:extLst>
              <a:ext uri="{FF2B5EF4-FFF2-40B4-BE49-F238E27FC236}">
                <a16:creationId xmlns:a16="http://schemas.microsoft.com/office/drawing/2014/main" id="{34F1F238-2559-400B-A399-564216E184FF}"/>
              </a:ext>
            </a:extLst>
          </p:cNvPr>
          <p:cNvSpPr/>
          <p:nvPr/>
        </p:nvSpPr>
        <p:spPr>
          <a:xfrm>
            <a:off x="0" y="6427694"/>
            <a:ext cx="12192000" cy="430306"/>
          </a:xfrm>
          <a:prstGeom prst="rect">
            <a:avLst/>
          </a:prstGeom>
          <a:solidFill>
            <a:srgbClr val="692D95"/>
          </a:solidFill>
          <a:ln>
            <a:solidFill>
              <a:srgbClr val="692D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92FB68B8-317C-4B66-AE3A-BC9D8BAE96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69904" y="6575610"/>
            <a:ext cx="2857499" cy="158192"/>
          </a:xfrm>
          <a:prstGeom prst="rect">
            <a:avLst/>
          </a:prstGeom>
        </p:spPr>
      </p:pic>
      <p:pic>
        <p:nvPicPr>
          <p:cNvPr id="3" name="Picture 2">
            <a:extLst>
              <a:ext uri="{FF2B5EF4-FFF2-40B4-BE49-F238E27FC236}">
                <a16:creationId xmlns:a16="http://schemas.microsoft.com/office/drawing/2014/main" id="{DCD484C0-E248-49F6-95A7-84898E42275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92805" y="432650"/>
            <a:ext cx="1859441" cy="810838"/>
          </a:xfrm>
          <a:prstGeom prst="rect">
            <a:avLst/>
          </a:prstGeom>
        </p:spPr>
      </p:pic>
      <p:graphicFrame>
        <p:nvGraphicFramePr>
          <p:cNvPr id="34" name="Chart 33">
            <a:extLst>
              <a:ext uri="{FF2B5EF4-FFF2-40B4-BE49-F238E27FC236}">
                <a16:creationId xmlns:a16="http://schemas.microsoft.com/office/drawing/2014/main" id="{E0F502C3-AB60-4239-A1BA-8E54D5C9118D}"/>
              </a:ext>
            </a:extLst>
          </p:cNvPr>
          <p:cNvGraphicFramePr/>
          <p:nvPr>
            <p:extLst/>
          </p:nvPr>
        </p:nvGraphicFramePr>
        <p:xfrm>
          <a:off x="539754" y="2567354"/>
          <a:ext cx="11112492" cy="34039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316531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692D95"/>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4F1F238-2559-400B-A399-564216E184FF}"/>
              </a:ext>
            </a:extLst>
          </p:cNvPr>
          <p:cNvSpPr/>
          <p:nvPr/>
        </p:nvSpPr>
        <p:spPr>
          <a:xfrm>
            <a:off x="0" y="6427694"/>
            <a:ext cx="12192000" cy="430306"/>
          </a:xfrm>
          <a:prstGeom prst="rect">
            <a:avLst/>
          </a:prstGeom>
          <a:solidFill>
            <a:srgbClr val="692D95"/>
          </a:solidFill>
          <a:ln>
            <a:solidFill>
              <a:srgbClr val="692D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Cloud 15">
            <a:extLst>
              <a:ext uri="{FF2B5EF4-FFF2-40B4-BE49-F238E27FC236}">
                <a16:creationId xmlns:a16="http://schemas.microsoft.com/office/drawing/2014/main" id="{EBB116DB-5FE5-4796-B522-AC2735217F07}"/>
              </a:ext>
            </a:extLst>
          </p:cNvPr>
          <p:cNvSpPr/>
          <p:nvPr/>
        </p:nvSpPr>
        <p:spPr>
          <a:xfrm>
            <a:off x="217283" y="1756372"/>
            <a:ext cx="11434963" cy="4977430"/>
          </a:xfrm>
          <a:prstGeom prst="cloud">
            <a:avLst/>
          </a:prstGeom>
          <a:solidFill>
            <a:srgbClr val="9F5FCF"/>
          </a:solidFill>
          <a:ln>
            <a:solidFill>
              <a:srgbClr val="692D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92FB68B8-317C-4B66-AE3A-BC9D8BAE96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69904" y="6575610"/>
            <a:ext cx="2857499" cy="158192"/>
          </a:xfrm>
          <a:prstGeom prst="rect">
            <a:avLst/>
          </a:prstGeom>
        </p:spPr>
      </p:pic>
      <p:pic>
        <p:nvPicPr>
          <p:cNvPr id="3" name="Picture 2">
            <a:extLst>
              <a:ext uri="{FF2B5EF4-FFF2-40B4-BE49-F238E27FC236}">
                <a16:creationId xmlns:a16="http://schemas.microsoft.com/office/drawing/2014/main" id="{DCD484C0-E248-49F6-95A7-84898E42275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92805" y="432650"/>
            <a:ext cx="1859441" cy="810838"/>
          </a:xfrm>
          <a:prstGeom prst="rect">
            <a:avLst/>
          </a:prstGeom>
        </p:spPr>
      </p:pic>
      <p:sp>
        <p:nvSpPr>
          <p:cNvPr id="10" name="Title 3">
            <a:extLst>
              <a:ext uri="{FF2B5EF4-FFF2-40B4-BE49-F238E27FC236}">
                <a16:creationId xmlns:a16="http://schemas.microsoft.com/office/drawing/2014/main" id="{985615DE-7899-4290-AE57-8281A0900086}"/>
              </a:ext>
            </a:extLst>
          </p:cNvPr>
          <p:cNvSpPr txBox="1">
            <a:spLocks/>
          </p:cNvSpPr>
          <p:nvPr/>
        </p:nvSpPr>
        <p:spPr>
          <a:xfrm>
            <a:off x="655320" y="457990"/>
            <a:ext cx="8920480" cy="1692794"/>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rgbClr val="FFD621"/>
                </a:solidFill>
                <a:effectLst/>
                <a:uLnTx/>
                <a:uFillTx/>
                <a:latin typeface="Acto Black" panose="02000503060000020004" pitchFamily="50" charset="0"/>
                <a:ea typeface="+mj-ea"/>
                <a:cs typeface="Arial" panose="020B0604020202020204" pitchFamily="34" charset="0"/>
              </a:rPr>
              <a:t>Top reasons for people changing jobs in 2019</a:t>
            </a:r>
          </a:p>
          <a:p>
            <a:pPr marL="0" marR="0" lvl="0" indent="0" algn="l" defTabSz="914400" rtl="0" eaLnBrk="1" fontAlgn="auto" latinLnBrk="0" hangingPunct="1">
              <a:lnSpc>
                <a:spcPct val="90000"/>
              </a:lnSpc>
              <a:spcBef>
                <a:spcPts val="1200"/>
              </a:spcBef>
              <a:spcAft>
                <a:spcPts val="0"/>
              </a:spcAft>
              <a:buClrTx/>
              <a:buSzTx/>
              <a:buFontTx/>
              <a:buNone/>
              <a:tabLst/>
              <a:defRPr/>
            </a:pPr>
            <a:r>
              <a:rPr kumimoji="0" lang="en-US" sz="2800" b="0" i="0" u="none" strike="noStrike" kern="1200" cap="none" spc="0" normalizeH="0" baseline="0" noProof="0" dirty="0">
                <a:ln>
                  <a:noFill/>
                </a:ln>
                <a:solidFill>
                  <a:srgbClr val="FFD621"/>
                </a:solidFill>
                <a:effectLst/>
                <a:uLnTx/>
                <a:uFillTx/>
                <a:latin typeface="Acto Light" panose="02000503060000020004" pitchFamily="50" charset="0"/>
                <a:ea typeface="+mj-ea"/>
                <a:cs typeface="Arial" panose="020B0604020202020204" pitchFamily="34" charset="0"/>
              </a:rPr>
              <a:t>Based on age</a:t>
            </a:r>
          </a:p>
        </p:txBody>
      </p:sp>
      <p:sp>
        <p:nvSpPr>
          <p:cNvPr id="2" name="TextBox 1">
            <a:extLst>
              <a:ext uri="{FF2B5EF4-FFF2-40B4-BE49-F238E27FC236}">
                <a16:creationId xmlns:a16="http://schemas.microsoft.com/office/drawing/2014/main" id="{E0B64408-4FD5-42D8-B2B9-B132944F3547}"/>
              </a:ext>
            </a:extLst>
          </p:cNvPr>
          <p:cNvSpPr txBox="1"/>
          <p:nvPr/>
        </p:nvSpPr>
        <p:spPr>
          <a:xfrm>
            <a:off x="1743293" y="2719864"/>
            <a:ext cx="164773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8CE084"/>
                </a:solidFill>
                <a:effectLst/>
                <a:uLnTx/>
                <a:uFillTx/>
                <a:latin typeface="Acto Black" panose="02000503060000020004" pitchFamily="50" charset="0"/>
                <a:ea typeface="+mn-ea"/>
                <a:cs typeface="+mn-cs"/>
              </a:rPr>
              <a:t>18-30</a:t>
            </a:r>
          </a:p>
        </p:txBody>
      </p:sp>
      <p:sp>
        <p:nvSpPr>
          <p:cNvPr id="9" name="TextBox 8">
            <a:extLst>
              <a:ext uri="{FF2B5EF4-FFF2-40B4-BE49-F238E27FC236}">
                <a16:creationId xmlns:a16="http://schemas.microsoft.com/office/drawing/2014/main" id="{7465204E-9EC5-43F3-BE42-3A3327702908}"/>
              </a:ext>
            </a:extLst>
          </p:cNvPr>
          <p:cNvSpPr txBox="1"/>
          <p:nvPr/>
        </p:nvSpPr>
        <p:spPr>
          <a:xfrm>
            <a:off x="3848726" y="2736462"/>
            <a:ext cx="164773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FF4F56"/>
                </a:solidFill>
                <a:effectLst/>
                <a:uLnTx/>
                <a:uFillTx/>
                <a:latin typeface="Acto Black" panose="02000503060000020004" pitchFamily="50" charset="0"/>
                <a:ea typeface="+mn-ea"/>
                <a:cs typeface="+mn-cs"/>
              </a:rPr>
              <a:t>31-40</a:t>
            </a:r>
          </a:p>
        </p:txBody>
      </p:sp>
      <p:sp>
        <p:nvSpPr>
          <p:cNvPr id="11" name="TextBox 10">
            <a:extLst>
              <a:ext uri="{FF2B5EF4-FFF2-40B4-BE49-F238E27FC236}">
                <a16:creationId xmlns:a16="http://schemas.microsoft.com/office/drawing/2014/main" id="{D2D5FE2E-F8BD-4CA1-A928-90F6AF6045BE}"/>
              </a:ext>
            </a:extLst>
          </p:cNvPr>
          <p:cNvSpPr txBox="1"/>
          <p:nvPr/>
        </p:nvSpPr>
        <p:spPr>
          <a:xfrm>
            <a:off x="5954157" y="2721114"/>
            <a:ext cx="164773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FFD621"/>
                </a:solidFill>
                <a:effectLst/>
                <a:uLnTx/>
                <a:uFillTx/>
                <a:latin typeface="Acto Black" panose="02000503060000020004" pitchFamily="50" charset="0"/>
                <a:ea typeface="+mn-ea"/>
                <a:cs typeface="+mn-cs"/>
              </a:rPr>
              <a:t>41-50</a:t>
            </a:r>
          </a:p>
        </p:txBody>
      </p:sp>
      <p:sp>
        <p:nvSpPr>
          <p:cNvPr id="12" name="TextBox 11">
            <a:extLst>
              <a:ext uri="{FF2B5EF4-FFF2-40B4-BE49-F238E27FC236}">
                <a16:creationId xmlns:a16="http://schemas.microsoft.com/office/drawing/2014/main" id="{2AF37BD9-B18C-4B07-8B07-AB7DF4343D0D}"/>
              </a:ext>
            </a:extLst>
          </p:cNvPr>
          <p:cNvSpPr txBox="1"/>
          <p:nvPr/>
        </p:nvSpPr>
        <p:spPr>
          <a:xfrm>
            <a:off x="8059588" y="2736462"/>
            <a:ext cx="164773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lumMod val="65000"/>
                  </a:prstClr>
                </a:solidFill>
                <a:effectLst/>
                <a:uLnTx/>
                <a:uFillTx/>
                <a:latin typeface="Acto Black" panose="02000503060000020004" pitchFamily="50" charset="0"/>
                <a:ea typeface="+mn-ea"/>
                <a:cs typeface="+mn-cs"/>
              </a:rPr>
              <a:t>51-60</a:t>
            </a:r>
          </a:p>
        </p:txBody>
      </p:sp>
      <p:sp>
        <p:nvSpPr>
          <p:cNvPr id="5" name="TextBox 4">
            <a:extLst>
              <a:ext uri="{FF2B5EF4-FFF2-40B4-BE49-F238E27FC236}">
                <a16:creationId xmlns:a16="http://schemas.microsoft.com/office/drawing/2014/main" id="{20BCC33F-5E24-4BD2-BE7E-07980CEE7CA2}"/>
              </a:ext>
            </a:extLst>
          </p:cNvPr>
          <p:cNvSpPr txBox="1"/>
          <p:nvPr/>
        </p:nvSpPr>
        <p:spPr>
          <a:xfrm>
            <a:off x="1743293" y="3444348"/>
            <a:ext cx="164773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cto Light" panose="02000503060000020004" pitchFamily="50" charset="0"/>
                <a:ea typeface="+mn-ea"/>
                <a:cs typeface="+mn-cs"/>
              </a:rPr>
              <a:t>26% You are no longer interested in the work</a:t>
            </a:r>
          </a:p>
        </p:txBody>
      </p:sp>
      <p:sp>
        <p:nvSpPr>
          <p:cNvPr id="13" name="TextBox 12">
            <a:extLst>
              <a:ext uri="{FF2B5EF4-FFF2-40B4-BE49-F238E27FC236}">
                <a16:creationId xmlns:a16="http://schemas.microsoft.com/office/drawing/2014/main" id="{10C780CA-E689-460A-8079-2016BB179FCB}"/>
              </a:ext>
            </a:extLst>
          </p:cNvPr>
          <p:cNvSpPr txBox="1"/>
          <p:nvPr/>
        </p:nvSpPr>
        <p:spPr>
          <a:xfrm>
            <a:off x="3848725" y="3444347"/>
            <a:ext cx="1647731"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cto Light" panose="02000503060000020004" pitchFamily="50" charset="0"/>
                <a:ea typeface="+mn-ea"/>
                <a:cs typeface="+mn-cs"/>
              </a:rPr>
              <a:t>33% Your organisation’s values don’t align with yours</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cto Light" panose="02000503060000020004" pitchFamily="50" charset="0"/>
                <a:ea typeface="+mn-ea"/>
                <a:cs typeface="+mn-cs"/>
              </a:rPr>
              <a:t>32% You want more flexible working arrangements</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cto Light" panose="02000503060000020004" pitchFamily="50" charset="0"/>
                <a:ea typeface="+mn-ea"/>
                <a:cs typeface="+mn-cs"/>
              </a:rPr>
              <a:t>30% You are looking to start your own business</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cto Light" panose="02000503060000020004" pitchFamily="50" charset="0"/>
                <a:ea typeface="+mn-ea"/>
                <a:cs typeface="+mn-cs"/>
              </a:rPr>
              <a:t>29%You don’t get on with your co-workers</a:t>
            </a:r>
          </a:p>
        </p:txBody>
      </p:sp>
      <p:sp>
        <p:nvSpPr>
          <p:cNvPr id="14" name="TextBox 13">
            <a:extLst>
              <a:ext uri="{FF2B5EF4-FFF2-40B4-BE49-F238E27FC236}">
                <a16:creationId xmlns:a16="http://schemas.microsoft.com/office/drawing/2014/main" id="{BB489E43-E01E-4FFF-A4DE-72DF7B745083}"/>
              </a:ext>
            </a:extLst>
          </p:cNvPr>
          <p:cNvSpPr txBox="1"/>
          <p:nvPr/>
        </p:nvSpPr>
        <p:spPr>
          <a:xfrm>
            <a:off x="5954157" y="3429000"/>
            <a:ext cx="1647731"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cto Light" panose="02000503060000020004" pitchFamily="50" charset="0"/>
                <a:ea typeface="+mn-ea"/>
                <a:cs typeface="+mn-cs"/>
              </a:rPr>
              <a:t>42% You don’t get on with your manager</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cto Light" panose="02000503060000020004" pitchFamily="50" charset="0"/>
                <a:ea typeface="+mn-ea"/>
                <a:cs typeface="+mn-cs"/>
              </a:rPr>
              <a:t>33% You re too young to sit it out until you retire</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cto Light" panose="02000503060000020004" pitchFamily="50" charset="0"/>
                <a:ea typeface="+mn-ea"/>
                <a:cs typeface="+mn-cs"/>
              </a:rPr>
              <a:t>30% There are no opportunities for training and development</a:t>
            </a:r>
          </a:p>
        </p:txBody>
      </p:sp>
      <p:sp>
        <p:nvSpPr>
          <p:cNvPr id="15" name="TextBox 14">
            <a:extLst>
              <a:ext uri="{FF2B5EF4-FFF2-40B4-BE49-F238E27FC236}">
                <a16:creationId xmlns:a16="http://schemas.microsoft.com/office/drawing/2014/main" id="{4A61D4DE-6BB7-4E49-A1A0-35C25640D0F7}"/>
              </a:ext>
            </a:extLst>
          </p:cNvPr>
          <p:cNvSpPr txBox="1"/>
          <p:nvPr/>
        </p:nvSpPr>
        <p:spPr>
          <a:xfrm>
            <a:off x="8059588" y="3460944"/>
            <a:ext cx="1647731" cy="187743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cto Light" panose="02000503060000020004" pitchFamily="50" charset="0"/>
                <a:ea typeface="+mn-ea"/>
                <a:cs typeface="+mn-cs"/>
              </a:rPr>
              <a:t>43% You want to change to full or part time</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cto Light" panose="02000503060000020004" pitchFamily="50" charset="0"/>
                <a:ea typeface="+mn-ea"/>
                <a:cs typeface="+mn-cs"/>
              </a:rPr>
              <a:t>34% Your organisation is restructuring or reorganising</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cto Light" panose="02000503060000020004" pitchFamily="50" charset="0"/>
                <a:ea typeface="+mn-ea"/>
                <a:cs typeface="+mn-cs"/>
              </a:rPr>
              <a:t>33% You don’t get on with your manager</a:t>
            </a:r>
          </a:p>
        </p:txBody>
      </p:sp>
    </p:spTree>
    <p:extLst>
      <p:ext uri="{BB962C8B-B14F-4D97-AF65-F5344CB8AC3E}">
        <p14:creationId xmlns:p14="http://schemas.microsoft.com/office/powerpoint/2010/main" val="854410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692D95"/>
        </a:solidFill>
        <a:effectLst/>
      </p:bgPr>
    </p:bg>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05AA46F7-D527-45A1-AB80-842D5D3B518F}"/>
              </a:ext>
            </a:extLst>
          </p:cNvPr>
          <p:cNvSpPr txBox="1">
            <a:spLocks/>
          </p:cNvSpPr>
          <p:nvPr/>
        </p:nvSpPr>
        <p:spPr>
          <a:xfrm>
            <a:off x="655320" y="457990"/>
            <a:ext cx="8920480" cy="16927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rgbClr val="FFD621"/>
                </a:solidFill>
                <a:effectLst/>
                <a:uLnTx/>
                <a:uFillTx/>
                <a:latin typeface="Acto Black" panose="02000503060000020004" pitchFamily="50" charset="0"/>
                <a:ea typeface="+mj-ea"/>
                <a:cs typeface="Arial" panose="020B0604020202020204" pitchFamily="34" charset="0"/>
              </a:rPr>
              <a:t>Key factors that affect respondents’ decisions to stay or leave their job</a:t>
            </a:r>
            <a:endParaRPr kumimoji="0" lang="en-US" sz="2800" b="0" i="0" u="none" strike="noStrike" kern="1200" cap="none" spc="0" normalizeH="0" baseline="0" noProof="0" dirty="0">
              <a:ln>
                <a:noFill/>
              </a:ln>
              <a:solidFill>
                <a:srgbClr val="FFD621"/>
              </a:solidFill>
              <a:effectLst/>
              <a:uLnTx/>
              <a:uFillTx/>
              <a:latin typeface="Acto Light" panose="02000503060000020004" pitchFamily="50" charset="0"/>
              <a:ea typeface="+mj-ea"/>
              <a:cs typeface="Arial" panose="020B0604020202020204" pitchFamily="34" charset="0"/>
            </a:endParaRPr>
          </a:p>
        </p:txBody>
      </p:sp>
      <p:sp>
        <p:nvSpPr>
          <p:cNvPr id="6" name="Rectangle 5">
            <a:extLst>
              <a:ext uri="{FF2B5EF4-FFF2-40B4-BE49-F238E27FC236}">
                <a16:creationId xmlns:a16="http://schemas.microsoft.com/office/drawing/2014/main" id="{34F1F238-2559-400B-A399-564216E184FF}"/>
              </a:ext>
            </a:extLst>
          </p:cNvPr>
          <p:cNvSpPr/>
          <p:nvPr/>
        </p:nvSpPr>
        <p:spPr>
          <a:xfrm>
            <a:off x="0" y="6427694"/>
            <a:ext cx="12192000" cy="430306"/>
          </a:xfrm>
          <a:prstGeom prst="rect">
            <a:avLst/>
          </a:prstGeom>
          <a:solidFill>
            <a:srgbClr val="692D95"/>
          </a:solidFill>
          <a:ln>
            <a:solidFill>
              <a:srgbClr val="692D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92FB68B8-317C-4B66-AE3A-BC9D8BAE96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69904" y="6575610"/>
            <a:ext cx="2857499" cy="158192"/>
          </a:xfrm>
          <a:prstGeom prst="rect">
            <a:avLst/>
          </a:prstGeom>
        </p:spPr>
      </p:pic>
      <p:pic>
        <p:nvPicPr>
          <p:cNvPr id="3" name="Picture 2">
            <a:extLst>
              <a:ext uri="{FF2B5EF4-FFF2-40B4-BE49-F238E27FC236}">
                <a16:creationId xmlns:a16="http://schemas.microsoft.com/office/drawing/2014/main" id="{DCD484C0-E248-49F6-95A7-84898E42275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92805" y="432650"/>
            <a:ext cx="1859441" cy="810838"/>
          </a:xfrm>
          <a:prstGeom prst="rect">
            <a:avLst/>
          </a:prstGeom>
        </p:spPr>
      </p:pic>
      <p:graphicFrame>
        <p:nvGraphicFramePr>
          <p:cNvPr id="11" name="Chart 10">
            <a:extLst>
              <a:ext uri="{FF2B5EF4-FFF2-40B4-BE49-F238E27FC236}">
                <a16:creationId xmlns:a16="http://schemas.microsoft.com/office/drawing/2014/main" id="{5375391C-45C4-4ABF-BDC8-4E402AE649DA}"/>
              </a:ext>
            </a:extLst>
          </p:cNvPr>
          <p:cNvGraphicFramePr/>
          <p:nvPr>
            <p:extLst/>
          </p:nvPr>
        </p:nvGraphicFramePr>
        <p:xfrm>
          <a:off x="655320" y="2550286"/>
          <a:ext cx="10996926" cy="341941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7286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692D95"/>
        </a:solidFill>
        <a:effectLst/>
      </p:bgPr>
    </p:bg>
    <p:spTree>
      <p:nvGrpSpPr>
        <p:cNvPr id="1" name=""/>
        <p:cNvGrpSpPr/>
        <p:nvPr/>
      </p:nvGrpSpPr>
      <p:grpSpPr>
        <a:xfrm>
          <a:off x="0" y="0"/>
          <a:ext cx="0" cy="0"/>
          <a:chOff x="0" y="0"/>
          <a:chExt cx="0" cy="0"/>
        </a:xfrm>
      </p:grpSpPr>
      <p:sp>
        <p:nvSpPr>
          <p:cNvPr id="2" name="Cloud 1">
            <a:extLst>
              <a:ext uri="{FF2B5EF4-FFF2-40B4-BE49-F238E27FC236}">
                <a16:creationId xmlns:a16="http://schemas.microsoft.com/office/drawing/2014/main" id="{91158A50-4129-4640-A5D7-F29501625F77}"/>
              </a:ext>
            </a:extLst>
          </p:cNvPr>
          <p:cNvSpPr/>
          <p:nvPr/>
        </p:nvSpPr>
        <p:spPr>
          <a:xfrm>
            <a:off x="217283" y="2262488"/>
            <a:ext cx="11434963" cy="3549839"/>
          </a:xfrm>
          <a:prstGeom prst="cloud">
            <a:avLst/>
          </a:prstGeom>
          <a:solidFill>
            <a:srgbClr val="9F5FCF"/>
          </a:solidFill>
          <a:ln>
            <a:solidFill>
              <a:srgbClr val="692D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34F1F238-2559-400B-A399-564216E184FF}"/>
              </a:ext>
            </a:extLst>
          </p:cNvPr>
          <p:cNvSpPr/>
          <p:nvPr/>
        </p:nvSpPr>
        <p:spPr>
          <a:xfrm>
            <a:off x="0" y="6427694"/>
            <a:ext cx="12192000" cy="430306"/>
          </a:xfrm>
          <a:prstGeom prst="rect">
            <a:avLst/>
          </a:prstGeom>
          <a:solidFill>
            <a:srgbClr val="692D95"/>
          </a:solidFill>
          <a:ln>
            <a:solidFill>
              <a:srgbClr val="692D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92FB68B8-317C-4B66-AE3A-BC9D8BAE96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69904" y="6575610"/>
            <a:ext cx="2857499" cy="158192"/>
          </a:xfrm>
          <a:prstGeom prst="rect">
            <a:avLst/>
          </a:prstGeom>
        </p:spPr>
      </p:pic>
      <p:pic>
        <p:nvPicPr>
          <p:cNvPr id="3" name="Picture 2">
            <a:extLst>
              <a:ext uri="{FF2B5EF4-FFF2-40B4-BE49-F238E27FC236}">
                <a16:creationId xmlns:a16="http://schemas.microsoft.com/office/drawing/2014/main" id="{DCD484C0-E248-49F6-95A7-84898E42275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92805" y="432650"/>
            <a:ext cx="1859441" cy="810838"/>
          </a:xfrm>
          <a:prstGeom prst="rect">
            <a:avLst/>
          </a:prstGeom>
        </p:spPr>
      </p:pic>
      <p:sp>
        <p:nvSpPr>
          <p:cNvPr id="8" name="Title 3">
            <a:extLst>
              <a:ext uri="{FF2B5EF4-FFF2-40B4-BE49-F238E27FC236}">
                <a16:creationId xmlns:a16="http://schemas.microsoft.com/office/drawing/2014/main" id="{BF0280BC-975A-4573-A762-C273F930233C}"/>
              </a:ext>
            </a:extLst>
          </p:cNvPr>
          <p:cNvSpPr txBox="1">
            <a:spLocks/>
          </p:cNvSpPr>
          <p:nvPr/>
        </p:nvSpPr>
        <p:spPr>
          <a:xfrm>
            <a:off x="655320" y="457990"/>
            <a:ext cx="8920480" cy="1692794"/>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rgbClr val="FFD621"/>
                </a:solidFill>
                <a:effectLst/>
                <a:uLnTx/>
                <a:uFillTx/>
                <a:latin typeface="Acto Black" panose="02000503060000020004" pitchFamily="50" charset="0"/>
                <a:ea typeface="+mj-ea"/>
                <a:cs typeface="Arial" panose="020B0604020202020204" pitchFamily="34" charset="0"/>
              </a:rPr>
              <a:t>Key factors that affect respondents’ decisions to stay in their job</a:t>
            </a:r>
          </a:p>
          <a:p>
            <a:pPr marL="0" marR="0" lvl="0" indent="0" algn="l" defTabSz="914400" rtl="0" eaLnBrk="1" fontAlgn="auto" latinLnBrk="0" hangingPunct="1">
              <a:lnSpc>
                <a:spcPct val="90000"/>
              </a:lnSpc>
              <a:spcBef>
                <a:spcPts val="1200"/>
              </a:spcBef>
              <a:spcAft>
                <a:spcPts val="0"/>
              </a:spcAft>
              <a:buClrTx/>
              <a:buSzTx/>
              <a:buFontTx/>
              <a:buNone/>
              <a:tabLst/>
              <a:defRPr/>
            </a:pPr>
            <a:r>
              <a:rPr kumimoji="0" lang="en-US" sz="2800" b="0" i="0" u="none" strike="noStrike" kern="1200" cap="none" spc="0" normalizeH="0" baseline="0" noProof="0" dirty="0">
                <a:ln>
                  <a:noFill/>
                </a:ln>
                <a:solidFill>
                  <a:srgbClr val="FFD621"/>
                </a:solidFill>
                <a:effectLst/>
                <a:uLnTx/>
                <a:uFillTx/>
                <a:latin typeface="Acto Light" panose="02000503060000020004" pitchFamily="50" charset="0"/>
                <a:ea typeface="+mj-ea"/>
                <a:cs typeface="Arial" panose="020B0604020202020204" pitchFamily="34" charset="0"/>
              </a:rPr>
              <a:t>Based on age</a:t>
            </a:r>
          </a:p>
        </p:txBody>
      </p:sp>
      <p:sp>
        <p:nvSpPr>
          <p:cNvPr id="11" name="TextBox 10">
            <a:extLst>
              <a:ext uri="{FF2B5EF4-FFF2-40B4-BE49-F238E27FC236}">
                <a16:creationId xmlns:a16="http://schemas.microsoft.com/office/drawing/2014/main" id="{ACE772E4-D370-4D50-98E0-74106F56FDDB}"/>
              </a:ext>
            </a:extLst>
          </p:cNvPr>
          <p:cNvSpPr txBox="1"/>
          <p:nvPr/>
        </p:nvSpPr>
        <p:spPr>
          <a:xfrm>
            <a:off x="2214194" y="2956504"/>
            <a:ext cx="164773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FF4F56"/>
                </a:solidFill>
                <a:effectLst/>
                <a:uLnTx/>
                <a:uFillTx/>
                <a:latin typeface="Acto Black" panose="02000503060000020004" pitchFamily="50" charset="0"/>
                <a:ea typeface="+mn-ea"/>
                <a:cs typeface="+mn-cs"/>
              </a:rPr>
              <a:t>31-40</a:t>
            </a:r>
          </a:p>
        </p:txBody>
      </p:sp>
      <p:sp>
        <p:nvSpPr>
          <p:cNvPr id="12" name="TextBox 11">
            <a:extLst>
              <a:ext uri="{FF2B5EF4-FFF2-40B4-BE49-F238E27FC236}">
                <a16:creationId xmlns:a16="http://schemas.microsoft.com/office/drawing/2014/main" id="{0600381E-E73E-4885-A452-C347457F33E5}"/>
              </a:ext>
            </a:extLst>
          </p:cNvPr>
          <p:cNvSpPr txBox="1"/>
          <p:nvPr/>
        </p:nvSpPr>
        <p:spPr>
          <a:xfrm>
            <a:off x="5016742" y="2956504"/>
            <a:ext cx="164773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FFD621"/>
                </a:solidFill>
                <a:effectLst/>
                <a:uLnTx/>
                <a:uFillTx/>
                <a:latin typeface="Acto Black" panose="02000503060000020004" pitchFamily="50" charset="0"/>
                <a:ea typeface="+mn-ea"/>
                <a:cs typeface="+mn-cs"/>
              </a:rPr>
              <a:t>41-50</a:t>
            </a:r>
          </a:p>
        </p:txBody>
      </p:sp>
      <p:sp>
        <p:nvSpPr>
          <p:cNvPr id="13" name="TextBox 12">
            <a:extLst>
              <a:ext uri="{FF2B5EF4-FFF2-40B4-BE49-F238E27FC236}">
                <a16:creationId xmlns:a16="http://schemas.microsoft.com/office/drawing/2014/main" id="{0F04BD93-EBAE-4098-8784-78CD3D1BEC2C}"/>
              </a:ext>
            </a:extLst>
          </p:cNvPr>
          <p:cNvSpPr txBox="1"/>
          <p:nvPr/>
        </p:nvSpPr>
        <p:spPr>
          <a:xfrm>
            <a:off x="7819290" y="2988279"/>
            <a:ext cx="164773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lumMod val="65000"/>
                  </a:prstClr>
                </a:solidFill>
                <a:effectLst/>
                <a:uLnTx/>
                <a:uFillTx/>
                <a:latin typeface="Acto Black" panose="02000503060000020004" pitchFamily="50" charset="0"/>
                <a:ea typeface="+mn-ea"/>
                <a:cs typeface="+mn-cs"/>
              </a:rPr>
              <a:t>51-60</a:t>
            </a:r>
          </a:p>
        </p:txBody>
      </p:sp>
      <p:sp>
        <p:nvSpPr>
          <p:cNvPr id="15" name="TextBox 14">
            <a:extLst>
              <a:ext uri="{FF2B5EF4-FFF2-40B4-BE49-F238E27FC236}">
                <a16:creationId xmlns:a16="http://schemas.microsoft.com/office/drawing/2014/main" id="{2ACD50CE-F0E8-4807-B898-6BC6AB0C4C34}"/>
              </a:ext>
            </a:extLst>
          </p:cNvPr>
          <p:cNvSpPr txBox="1"/>
          <p:nvPr/>
        </p:nvSpPr>
        <p:spPr>
          <a:xfrm>
            <a:off x="2214193" y="3664389"/>
            <a:ext cx="1647731" cy="8002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cto Light" panose="02000503060000020004" pitchFamily="50" charset="0"/>
                <a:ea typeface="+mn-ea"/>
                <a:cs typeface="+mn-cs"/>
              </a:rPr>
              <a:t>33% You had a mentor</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cto Light" panose="02000503060000020004" pitchFamily="50" charset="0"/>
                <a:ea typeface="+mn-ea"/>
                <a:cs typeface="+mn-cs"/>
              </a:rPr>
              <a:t>28% You had options for flexible working</a:t>
            </a:r>
          </a:p>
        </p:txBody>
      </p:sp>
      <p:sp>
        <p:nvSpPr>
          <p:cNvPr id="16" name="TextBox 15">
            <a:extLst>
              <a:ext uri="{FF2B5EF4-FFF2-40B4-BE49-F238E27FC236}">
                <a16:creationId xmlns:a16="http://schemas.microsoft.com/office/drawing/2014/main" id="{B8460F08-EA56-4F77-A3A8-310F54EFD5B1}"/>
              </a:ext>
            </a:extLst>
          </p:cNvPr>
          <p:cNvSpPr txBox="1"/>
          <p:nvPr/>
        </p:nvSpPr>
        <p:spPr>
          <a:xfrm>
            <a:off x="5016742" y="3664390"/>
            <a:ext cx="1746197" cy="15081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cto Light" panose="02000503060000020004" pitchFamily="50" charset="0"/>
                <a:ea typeface="+mn-ea"/>
                <a:cs typeface="+mn-cs"/>
              </a:rPr>
              <a:t>36% You had a mentor</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cto Light" panose="02000503060000020004" pitchFamily="50" charset="0"/>
                <a:ea typeface="+mn-ea"/>
                <a:cs typeface="+mn-cs"/>
              </a:rPr>
              <a:t>32% Your work was more challenging</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cto Light" panose="02000503060000020004" pitchFamily="50" charset="0"/>
                <a:ea typeface="+mn-ea"/>
                <a:cs typeface="+mn-cs"/>
              </a:rPr>
              <a:t>30% You had opportunities for training and development</a:t>
            </a:r>
          </a:p>
        </p:txBody>
      </p:sp>
      <p:sp>
        <p:nvSpPr>
          <p:cNvPr id="17" name="TextBox 16">
            <a:extLst>
              <a:ext uri="{FF2B5EF4-FFF2-40B4-BE49-F238E27FC236}">
                <a16:creationId xmlns:a16="http://schemas.microsoft.com/office/drawing/2014/main" id="{D452F907-561D-4260-97B7-F84D5F0AA71E}"/>
              </a:ext>
            </a:extLst>
          </p:cNvPr>
          <p:cNvSpPr txBox="1"/>
          <p:nvPr/>
        </p:nvSpPr>
        <p:spPr>
          <a:xfrm>
            <a:off x="7819290" y="3712761"/>
            <a:ext cx="164773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cto Light" panose="02000503060000020004" pitchFamily="50" charset="0"/>
                <a:ea typeface="+mn-ea"/>
                <a:cs typeface="+mn-cs"/>
              </a:rPr>
              <a:t>29% You felt a greater sense of belonging</a:t>
            </a:r>
          </a:p>
        </p:txBody>
      </p:sp>
    </p:spTree>
    <p:extLst>
      <p:ext uri="{BB962C8B-B14F-4D97-AF65-F5344CB8AC3E}">
        <p14:creationId xmlns:p14="http://schemas.microsoft.com/office/powerpoint/2010/main" val="4206399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692D95"/>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4F1F238-2559-400B-A399-564216E184FF}"/>
              </a:ext>
            </a:extLst>
          </p:cNvPr>
          <p:cNvSpPr/>
          <p:nvPr/>
        </p:nvSpPr>
        <p:spPr>
          <a:xfrm>
            <a:off x="0" y="6427694"/>
            <a:ext cx="12192000" cy="430306"/>
          </a:xfrm>
          <a:prstGeom prst="rect">
            <a:avLst/>
          </a:prstGeom>
          <a:solidFill>
            <a:srgbClr val="692D95"/>
          </a:solidFill>
          <a:ln>
            <a:solidFill>
              <a:srgbClr val="692D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92FB68B8-317C-4B66-AE3A-BC9D8BAE96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69904" y="6575610"/>
            <a:ext cx="2857499" cy="158192"/>
          </a:xfrm>
          <a:prstGeom prst="rect">
            <a:avLst/>
          </a:prstGeom>
        </p:spPr>
      </p:pic>
      <p:pic>
        <p:nvPicPr>
          <p:cNvPr id="3" name="Picture 2">
            <a:extLst>
              <a:ext uri="{FF2B5EF4-FFF2-40B4-BE49-F238E27FC236}">
                <a16:creationId xmlns:a16="http://schemas.microsoft.com/office/drawing/2014/main" id="{DCD484C0-E248-49F6-95A7-84898E42275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92805" y="432650"/>
            <a:ext cx="1859441" cy="810838"/>
          </a:xfrm>
          <a:prstGeom prst="rect">
            <a:avLst/>
          </a:prstGeom>
        </p:spPr>
      </p:pic>
      <p:sp>
        <p:nvSpPr>
          <p:cNvPr id="8" name="Title 3">
            <a:extLst>
              <a:ext uri="{FF2B5EF4-FFF2-40B4-BE49-F238E27FC236}">
                <a16:creationId xmlns:a16="http://schemas.microsoft.com/office/drawing/2014/main" id="{BF0280BC-975A-4573-A762-C273F930233C}"/>
              </a:ext>
            </a:extLst>
          </p:cNvPr>
          <p:cNvSpPr txBox="1">
            <a:spLocks/>
          </p:cNvSpPr>
          <p:nvPr/>
        </p:nvSpPr>
        <p:spPr>
          <a:xfrm>
            <a:off x="655320" y="457990"/>
            <a:ext cx="8920480" cy="1692794"/>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rgbClr val="FFD621"/>
                </a:solidFill>
                <a:effectLst/>
                <a:uLnTx/>
                <a:uFillTx/>
                <a:latin typeface="Acto Black" panose="02000503060000020004" pitchFamily="50" charset="0"/>
                <a:ea typeface="+mj-ea"/>
                <a:cs typeface="Arial" panose="020B0604020202020204" pitchFamily="34" charset="0"/>
              </a:rPr>
              <a:t>Key factors that affect respondents’ decisions to stay in their job</a:t>
            </a:r>
          </a:p>
          <a:p>
            <a:pPr marL="0" marR="0" lvl="0" indent="0" algn="l" defTabSz="914400" rtl="0" eaLnBrk="1" fontAlgn="auto" latinLnBrk="0" hangingPunct="1">
              <a:lnSpc>
                <a:spcPct val="90000"/>
              </a:lnSpc>
              <a:spcBef>
                <a:spcPts val="1200"/>
              </a:spcBef>
              <a:spcAft>
                <a:spcPts val="0"/>
              </a:spcAft>
              <a:buClrTx/>
              <a:buSzTx/>
              <a:buFontTx/>
              <a:buNone/>
              <a:tabLst/>
              <a:defRPr/>
            </a:pPr>
            <a:r>
              <a:rPr kumimoji="0" lang="en-US" sz="2800" b="0" i="0" u="none" strike="noStrike" kern="1200" cap="none" spc="0" normalizeH="0" baseline="0" noProof="0" dirty="0">
                <a:ln>
                  <a:noFill/>
                </a:ln>
                <a:solidFill>
                  <a:srgbClr val="FFD621"/>
                </a:solidFill>
                <a:effectLst/>
                <a:uLnTx/>
                <a:uFillTx/>
                <a:latin typeface="Acto Light" panose="02000503060000020004" pitchFamily="50" charset="0"/>
                <a:ea typeface="+mj-ea"/>
                <a:cs typeface="Arial" panose="020B0604020202020204" pitchFamily="34" charset="0"/>
              </a:rPr>
              <a:t>Based on gender</a:t>
            </a:r>
          </a:p>
        </p:txBody>
      </p:sp>
      <p:grpSp>
        <p:nvGrpSpPr>
          <p:cNvPr id="12" name="Group 11">
            <a:extLst>
              <a:ext uri="{FF2B5EF4-FFF2-40B4-BE49-F238E27FC236}">
                <a16:creationId xmlns:a16="http://schemas.microsoft.com/office/drawing/2014/main" id="{0FFF68A5-1551-4AE2-957E-7BFF210B10B4}"/>
              </a:ext>
            </a:extLst>
          </p:cNvPr>
          <p:cNvGrpSpPr/>
          <p:nvPr/>
        </p:nvGrpSpPr>
        <p:grpSpPr>
          <a:xfrm>
            <a:off x="208700" y="2766968"/>
            <a:ext cx="2554500" cy="2347006"/>
            <a:chOff x="308288" y="2725095"/>
            <a:chExt cx="2554500" cy="2347006"/>
          </a:xfrm>
        </p:grpSpPr>
        <p:graphicFrame>
          <p:nvGraphicFramePr>
            <p:cNvPr id="5" name="Chart 4">
              <a:extLst>
                <a:ext uri="{FF2B5EF4-FFF2-40B4-BE49-F238E27FC236}">
                  <a16:creationId xmlns:a16="http://schemas.microsoft.com/office/drawing/2014/main" id="{D60C95DF-21F0-4EBB-843E-7EBC43D0B48F}"/>
                </a:ext>
              </a:extLst>
            </p:cNvPr>
            <p:cNvGraphicFramePr/>
            <p:nvPr>
              <p:extLst/>
            </p:nvPr>
          </p:nvGraphicFramePr>
          <p:xfrm>
            <a:off x="855501" y="2981489"/>
            <a:ext cx="1468934" cy="2090612"/>
          </p:xfrm>
          <a:graphic>
            <a:graphicData uri="http://schemas.openxmlformats.org/drawingml/2006/chart">
              <c:chart xmlns:c="http://schemas.openxmlformats.org/drawingml/2006/chart" xmlns:r="http://schemas.openxmlformats.org/officeDocument/2006/relationships" r:id="rId5"/>
            </a:graphicData>
          </a:graphic>
        </p:graphicFrame>
        <p:grpSp>
          <p:nvGrpSpPr>
            <p:cNvPr id="17" name="Group 16">
              <a:extLst>
                <a:ext uri="{FF2B5EF4-FFF2-40B4-BE49-F238E27FC236}">
                  <a16:creationId xmlns:a16="http://schemas.microsoft.com/office/drawing/2014/main" id="{517FA219-03BB-45DE-8CD0-ACAA9A1FB620}"/>
                </a:ext>
              </a:extLst>
            </p:cNvPr>
            <p:cNvGrpSpPr/>
            <p:nvPr/>
          </p:nvGrpSpPr>
          <p:grpSpPr>
            <a:xfrm>
              <a:off x="308288" y="2725095"/>
              <a:ext cx="2554500" cy="1939823"/>
              <a:chOff x="586967" y="2562131"/>
              <a:chExt cx="3599369" cy="2562220"/>
            </a:xfrm>
          </p:grpSpPr>
          <p:pic>
            <p:nvPicPr>
              <p:cNvPr id="10" name="Graphic 9" descr="Man">
                <a:extLst>
                  <a:ext uri="{FF2B5EF4-FFF2-40B4-BE49-F238E27FC236}">
                    <a16:creationId xmlns:a16="http://schemas.microsoft.com/office/drawing/2014/main" id="{30E0ABE7-9166-435A-BF3A-B9E783D24933}"/>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86967" y="3832039"/>
                <a:ext cx="914400" cy="914400"/>
              </a:xfrm>
              <a:prstGeom prst="rect">
                <a:avLst/>
              </a:prstGeom>
            </p:spPr>
          </p:pic>
          <p:pic>
            <p:nvPicPr>
              <p:cNvPr id="13" name="Graphic 12" descr="Woman">
                <a:extLst>
                  <a:ext uri="{FF2B5EF4-FFF2-40B4-BE49-F238E27FC236}">
                    <a16:creationId xmlns:a16="http://schemas.microsoft.com/office/drawing/2014/main" id="{F353F1BD-21B5-4B0D-A1F4-6E4FFC5DAE98}"/>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271936" y="3832039"/>
                <a:ext cx="914400" cy="914400"/>
              </a:xfrm>
              <a:prstGeom prst="rect">
                <a:avLst/>
              </a:prstGeom>
            </p:spPr>
          </p:pic>
          <p:sp>
            <p:nvSpPr>
              <p:cNvPr id="14" name="TextBox 13">
                <a:extLst>
                  <a:ext uri="{FF2B5EF4-FFF2-40B4-BE49-F238E27FC236}">
                    <a16:creationId xmlns:a16="http://schemas.microsoft.com/office/drawing/2014/main" id="{A09234E3-5D8D-428B-BBEC-D2A846FB5FAB}"/>
                  </a:ext>
                </a:extLst>
              </p:cNvPr>
              <p:cNvSpPr txBox="1"/>
              <p:nvPr/>
            </p:nvSpPr>
            <p:spPr>
              <a:xfrm>
                <a:off x="688365" y="4819456"/>
                <a:ext cx="676101" cy="3048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lumMod val="95000"/>
                      </a:prstClr>
                    </a:solidFill>
                    <a:effectLst/>
                    <a:uLnTx/>
                    <a:uFillTx/>
                    <a:latin typeface="Acto Medium" panose="02000603060000020004" pitchFamily="50" charset="0"/>
                    <a:ea typeface="+mn-ea"/>
                    <a:cs typeface="+mn-cs"/>
                  </a:rPr>
                  <a:t>36%</a:t>
                </a:r>
              </a:p>
            </p:txBody>
          </p:sp>
          <p:sp>
            <p:nvSpPr>
              <p:cNvPr id="15" name="TextBox 14">
                <a:extLst>
                  <a:ext uri="{FF2B5EF4-FFF2-40B4-BE49-F238E27FC236}">
                    <a16:creationId xmlns:a16="http://schemas.microsoft.com/office/drawing/2014/main" id="{05AEB256-53C5-4EAC-8665-D0F8927E95AF}"/>
                  </a:ext>
                </a:extLst>
              </p:cNvPr>
              <p:cNvSpPr txBox="1"/>
              <p:nvPr/>
            </p:nvSpPr>
            <p:spPr>
              <a:xfrm>
                <a:off x="3362724" y="4819453"/>
                <a:ext cx="731519" cy="3048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lumMod val="95000"/>
                      </a:prstClr>
                    </a:solidFill>
                    <a:effectLst/>
                    <a:uLnTx/>
                    <a:uFillTx/>
                    <a:latin typeface="Acto Medium" panose="02000603060000020004" pitchFamily="50" charset="0"/>
                    <a:ea typeface="+mn-ea"/>
                    <a:cs typeface="+mn-cs"/>
                  </a:rPr>
                  <a:t>60%</a:t>
                </a:r>
              </a:p>
            </p:txBody>
          </p:sp>
          <p:sp>
            <p:nvSpPr>
              <p:cNvPr id="16" name="TextBox 15">
                <a:extLst>
                  <a:ext uri="{FF2B5EF4-FFF2-40B4-BE49-F238E27FC236}">
                    <a16:creationId xmlns:a16="http://schemas.microsoft.com/office/drawing/2014/main" id="{139CCD58-86F9-48C2-84C0-A78694C79777}"/>
                  </a:ext>
                </a:extLst>
              </p:cNvPr>
              <p:cNvSpPr txBox="1"/>
              <p:nvPr/>
            </p:nvSpPr>
            <p:spPr>
              <a:xfrm>
                <a:off x="938768" y="2562131"/>
                <a:ext cx="298764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lumMod val="95000"/>
                      </a:prstClr>
                    </a:solidFill>
                    <a:effectLst/>
                    <a:uLnTx/>
                    <a:uFillTx/>
                    <a:latin typeface="Acto Light" panose="02000503060000020004" pitchFamily="50" charset="0"/>
                    <a:ea typeface="+mn-ea"/>
                    <a:cs typeface="+mn-cs"/>
                  </a:rPr>
                  <a:t>You felt a greater sense of belonging</a:t>
                </a:r>
              </a:p>
            </p:txBody>
          </p:sp>
        </p:grpSp>
      </p:grpSp>
      <p:grpSp>
        <p:nvGrpSpPr>
          <p:cNvPr id="4" name="Group 3">
            <a:extLst>
              <a:ext uri="{FF2B5EF4-FFF2-40B4-BE49-F238E27FC236}">
                <a16:creationId xmlns:a16="http://schemas.microsoft.com/office/drawing/2014/main" id="{AB1B89E4-48F3-481F-A490-0E9C19E6950B}"/>
              </a:ext>
            </a:extLst>
          </p:cNvPr>
          <p:cNvGrpSpPr/>
          <p:nvPr/>
        </p:nvGrpSpPr>
        <p:grpSpPr>
          <a:xfrm>
            <a:off x="3258750" y="2779819"/>
            <a:ext cx="2554500" cy="2348879"/>
            <a:chOff x="3382399" y="2725095"/>
            <a:chExt cx="2554500" cy="2348879"/>
          </a:xfrm>
        </p:grpSpPr>
        <p:graphicFrame>
          <p:nvGraphicFramePr>
            <p:cNvPr id="19" name="Chart 18">
              <a:extLst>
                <a:ext uri="{FF2B5EF4-FFF2-40B4-BE49-F238E27FC236}">
                  <a16:creationId xmlns:a16="http://schemas.microsoft.com/office/drawing/2014/main" id="{221720D5-A6AC-40A5-9196-B667D1FB3186}"/>
                </a:ext>
              </a:extLst>
            </p:cNvPr>
            <p:cNvGraphicFramePr/>
            <p:nvPr>
              <p:extLst/>
            </p:nvPr>
          </p:nvGraphicFramePr>
          <p:xfrm>
            <a:off x="3929805" y="2983362"/>
            <a:ext cx="1468934" cy="2090612"/>
          </p:xfrm>
          <a:graphic>
            <a:graphicData uri="http://schemas.openxmlformats.org/drawingml/2006/chart">
              <c:chart xmlns:c="http://schemas.openxmlformats.org/drawingml/2006/chart" xmlns:r="http://schemas.openxmlformats.org/officeDocument/2006/relationships" r:id="rId10"/>
            </a:graphicData>
          </a:graphic>
        </p:graphicFrame>
        <p:grpSp>
          <p:nvGrpSpPr>
            <p:cNvPr id="20" name="Group 19">
              <a:extLst>
                <a:ext uri="{FF2B5EF4-FFF2-40B4-BE49-F238E27FC236}">
                  <a16:creationId xmlns:a16="http://schemas.microsoft.com/office/drawing/2014/main" id="{610A6D51-F0DC-45DC-A95E-11A17555D56D}"/>
                </a:ext>
              </a:extLst>
            </p:cNvPr>
            <p:cNvGrpSpPr/>
            <p:nvPr/>
          </p:nvGrpSpPr>
          <p:grpSpPr>
            <a:xfrm>
              <a:off x="3382399" y="2725095"/>
              <a:ext cx="2554500" cy="1939822"/>
              <a:chOff x="586967" y="2562131"/>
              <a:chExt cx="3599369" cy="2562219"/>
            </a:xfrm>
          </p:grpSpPr>
          <p:pic>
            <p:nvPicPr>
              <p:cNvPr id="21" name="Graphic 20" descr="Man">
                <a:extLst>
                  <a:ext uri="{FF2B5EF4-FFF2-40B4-BE49-F238E27FC236}">
                    <a16:creationId xmlns:a16="http://schemas.microsoft.com/office/drawing/2014/main" id="{AAD743F0-35D1-45AD-A01F-F94E4C574262}"/>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86967" y="3832039"/>
                <a:ext cx="914400" cy="914400"/>
              </a:xfrm>
              <a:prstGeom prst="rect">
                <a:avLst/>
              </a:prstGeom>
            </p:spPr>
          </p:pic>
          <p:pic>
            <p:nvPicPr>
              <p:cNvPr id="22" name="Graphic 21" descr="Woman">
                <a:extLst>
                  <a:ext uri="{FF2B5EF4-FFF2-40B4-BE49-F238E27FC236}">
                    <a16:creationId xmlns:a16="http://schemas.microsoft.com/office/drawing/2014/main" id="{AEB862BC-4229-4C92-842C-B38939E1FEA0}"/>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271936" y="3832039"/>
                <a:ext cx="914400" cy="914400"/>
              </a:xfrm>
              <a:prstGeom prst="rect">
                <a:avLst/>
              </a:prstGeom>
            </p:spPr>
          </p:pic>
          <p:sp>
            <p:nvSpPr>
              <p:cNvPr id="23" name="TextBox 22">
                <a:extLst>
                  <a:ext uri="{FF2B5EF4-FFF2-40B4-BE49-F238E27FC236}">
                    <a16:creationId xmlns:a16="http://schemas.microsoft.com/office/drawing/2014/main" id="{E08DFB4C-ED27-425A-BDD0-240C740EB9FE}"/>
                  </a:ext>
                </a:extLst>
              </p:cNvPr>
              <p:cNvSpPr txBox="1"/>
              <p:nvPr/>
            </p:nvSpPr>
            <p:spPr>
              <a:xfrm>
                <a:off x="724598" y="4819455"/>
                <a:ext cx="724982" cy="3048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lumMod val="95000"/>
                      </a:prstClr>
                    </a:solidFill>
                    <a:effectLst/>
                    <a:uLnTx/>
                    <a:uFillTx/>
                    <a:latin typeface="Acto Medium" panose="02000603060000020004" pitchFamily="50" charset="0"/>
                    <a:ea typeface="+mn-ea"/>
                    <a:cs typeface="+mn-cs"/>
                  </a:rPr>
                  <a:t>32%</a:t>
                </a:r>
              </a:p>
            </p:txBody>
          </p:sp>
          <p:sp>
            <p:nvSpPr>
              <p:cNvPr id="24" name="TextBox 23">
                <a:extLst>
                  <a:ext uri="{FF2B5EF4-FFF2-40B4-BE49-F238E27FC236}">
                    <a16:creationId xmlns:a16="http://schemas.microsoft.com/office/drawing/2014/main" id="{102C3F37-1314-4722-B387-6E74C58F09F0}"/>
                  </a:ext>
                </a:extLst>
              </p:cNvPr>
              <p:cNvSpPr txBox="1"/>
              <p:nvPr/>
            </p:nvSpPr>
            <p:spPr>
              <a:xfrm>
                <a:off x="3401926" y="4819454"/>
                <a:ext cx="784409" cy="3048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lumMod val="95000"/>
                      </a:prstClr>
                    </a:solidFill>
                    <a:effectLst/>
                    <a:uLnTx/>
                    <a:uFillTx/>
                    <a:latin typeface="Acto Medium" panose="02000603060000020004" pitchFamily="50" charset="0"/>
                    <a:ea typeface="+mn-ea"/>
                    <a:cs typeface="+mn-cs"/>
                  </a:rPr>
                  <a:t>64%</a:t>
                </a:r>
              </a:p>
            </p:txBody>
          </p:sp>
          <p:sp>
            <p:nvSpPr>
              <p:cNvPr id="25" name="TextBox 24">
                <a:extLst>
                  <a:ext uri="{FF2B5EF4-FFF2-40B4-BE49-F238E27FC236}">
                    <a16:creationId xmlns:a16="http://schemas.microsoft.com/office/drawing/2014/main" id="{8FDB0C09-AC01-4CDB-8F87-D660CCB08A7A}"/>
                  </a:ext>
                </a:extLst>
              </p:cNvPr>
              <p:cNvSpPr txBox="1"/>
              <p:nvPr/>
            </p:nvSpPr>
            <p:spPr>
              <a:xfrm>
                <a:off x="938768" y="2562131"/>
                <a:ext cx="298764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lumMod val="95000"/>
                      </a:prstClr>
                    </a:solidFill>
                    <a:effectLst/>
                    <a:uLnTx/>
                    <a:uFillTx/>
                    <a:latin typeface="Acto Light" panose="02000503060000020004" pitchFamily="50" charset="0"/>
                    <a:ea typeface="+mn-ea"/>
                    <a:cs typeface="+mn-cs"/>
                  </a:rPr>
                  <a:t>You had options for flexible working </a:t>
                </a:r>
              </a:p>
            </p:txBody>
          </p:sp>
        </p:grpSp>
      </p:grpSp>
      <p:grpSp>
        <p:nvGrpSpPr>
          <p:cNvPr id="9" name="Group 8">
            <a:extLst>
              <a:ext uri="{FF2B5EF4-FFF2-40B4-BE49-F238E27FC236}">
                <a16:creationId xmlns:a16="http://schemas.microsoft.com/office/drawing/2014/main" id="{EEE34D00-090E-456C-AF1D-E7B8232689AA}"/>
              </a:ext>
            </a:extLst>
          </p:cNvPr>
          <p:cNvGrpSpPr/>
          <p:nvPr/>
        </p:nvGrpSpPr>
        <p:grpSpPr>
          <a:xfrm>
            <a:off x="6308800" y="2794543"/>
            <a:ext cx="2554500" cy="2348879"/>
            <a:chOff x="6721424" y="2767395"/>
            <a:chExt cx="2554500" cy="2348879"/>
          </a:xfrm>
        </p:grpSpPr>
        <p:graphicFrame>
          <p:nvGraphicFramePr>
            <p:cNvPr id="26" name="Chart 25">
              <a:extLst>
                <a:ext uri="{FF2B5EF4-FFF2-40B4-BE49-F238E27FC236}">
                  <a16:creationId xmlns:a16="http://schemas.microsoft.com/office/drawing/2014/main" id="{53011A89-2439-43F7-AF03-AE38B9F5B79B}"/>
                </a:ext>
              </a:extLst>
            </p:cNvPr>
            <p:cNvGraphicFramePr/>
            <p:nvPr>
              <p:extLst/>
            </p:nvPr>
          </p:nvGraphicFramePr>
          <p:xfrm>
            <a:off x="7268830" y="3025662"/>
            <a:ext cx="1468934" cy="2090612"/>
          </p:xfrm>
          <a:graphic>
            <a:graphicData uri="http://schemas.openxmlformats.org/drawingml/2006/chart">
              <c:chart xmlns:c="http://schemas.openxmlformats.org/drawingml/2006/chart" xmlns:r="http://schemas.openxmlformats.org/officeDocument/2006/relationships" r:id="rId11"/>
            </a:graphicData>
          </a:graphic>
        </p:graphicFrame>
        <p:grpSp>
          <p:nvGrpSpPr>
            <p:cNvPr id="27" name="Group 26">
              <a:extLst>
                <a:ext uri="{FF2B5EF4-FFF2-40B4-BE49-F238E27FC236}">
                  <a16:creationId xmlns:a16="http://schemas.microsoft.com/office/drawing/2014/main" id="{E0E7D92E-D78A-4FDE-AA91-FB4D16C4EF5C}"/>
                </a:ext>
              </a:extLst>
            </p:cNvPr>
            <p:cNvGrpSpPr/>
            <p:nvPr/>
          </p:nvGrpSpPr>
          <p:grpSpPr>
            <a:xfrm>
              <a:off x="6721424" y="2767395"/>
              <a:ext cx="2554500" cy="1939822"/>
              <a:chOff x="586967" y="2562131"/>
              <a:chExt cx="3599369" cy="2562219"/>
            </a:xfrm>
          </p:grpSpPr>
          <p:pic>
            <p:nvPicPr>
              <p:cNvPr id="28" name="Graphic 27" descr="Man">
                <a:extLst>
                  <a:ext uri="{FF2B5EF4-FFF2-40B4-BE49-F238E27FC236}">
                    <a16:creationId xmlns:a16="http://schemas.microsoft.com/office/drawing/2014/main" id="{2425B828-CDB4-4340-9DBD-41C7F4AB22C6}"/>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86967" y="3832039"/>
                <a:ext cx="914400" cy="914400"/>
              </a:xfrm>
              <a:prstGeom prst="rect">
                <a:avLst/>
              </a:prstGeom>
            </p:spPr>
          </p:pic>
          <p:pic>
            <p:nvPicPr>
              <p:cNvPr id="29" name="Graphic 28" descr="Woman">
                <a:extLst>
                  <a:ext uri="{FF2B5EF4-FFF2-40B4-BE49-F238E27FC236}">
                    <a16:creationId xmlns:a16="http://schemas.microsoft.com/office/drawing/2014/main" id="{6585C07A-4A25-4FA7-B5F7-856099E457F8}"/>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271936" y="3832039"/>
                <a:ext cx="914400" cy="914400"/>
              </a:xfrm>
              <a:prstGeom prst="rect">
                <a:avLst/>
              </a:prstGeom>
            </p:spPr>
          </p:pic>
          <p:sp>
            <p:nvSpPr>
              <p:cNvPr id="30" name="TextBox 29">
                <a:extLst>
                  <a:ext uri="{FF2B5EF4-FFF2-40B4-BE49-F238E27FC236}">
                    <a16:creationId xmlns:a16="http://schemas.microsoft.com/office/drawing/2014/main" id="{32709C17-20F8-4ED7-9196-9F190BB61854}"/>
                  </a:ext>
                </a:extLst>
              </p:cNvPr>
              <p:cNvSpPr txBox="1"/>
              <p:nvPr/>
            </p:nvSpPr>
            <p:spPr>
              <a:xfrm>
                <a:off x="665172" y="4819455"/>
                <a:ext cx="784409" cy="3048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lumMod val="95000"/>
                      </a:prstClr>
                    </a:solidFill>
                    <a:effectLst/>
                    <a:uLnTx/>
                    <a:uFillTx/>
                    <a:latin typeface="Acto Medium" panose="02000603060000020004" pitchFamily="50" charset="0"/>
                    <a:ea typeface="+mn-ea"/>
                    <a:cs typeface="+mn-cs"/>
                  </a:rPr>
                  <a:t>36%</a:t>
                </a:r>
              </a:p>
            </p:txBody>
          </p:sp>
          <p:sp>
            <p:nvSpPr>
              <p:cNvPr id="31" name="TextBox 30">
                <a:extLst>
                  <a:ext uri="{FF2B5EF4-FFF2-40B4-BE49-F238E27FC236}">
                    <a16:creationId xmlns:a16="http://schemas.microsoft.com/office/drawing/2014/main" id="{B8A28C9B-D97C-4812-8A03-0ABE43A05665}"/>
                  </a:ext>
                </a:extLst>
              </p:cNvPr>
              <p:cNvSpPr txBox="1"/>
              <p:nvPr/>
            </p:nvSpPr>
            <p:spPr>
              <a:xfrm>
                <a:off x="3337629" y="4819454"/>
                <a:ext cx="848707" cy="3048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lumMod val="95000"/>
                      </a:prstClr>
                    </a:solidFill>
                    <a:effectLst/>
                    <a:uLnTx/>
                    <a:uFillTx/>
                    <a:latin typeface="Acto Medium" panose="02000603060000020004" pitchFamily="50" charset="0"/>
                    <a:ea typeface="+mn-ea"/>
                    <a:cs typeface="+mn-cs"/>
                  </a:rPr>
                  <a:t>60%</a:t>
                </a:r>
              </a:p>
            </p:txBody>
          </p:sp>
          <p:sp>
            <p:nvSpPr>
              <p:cNvPr id="32" name="TextBox 31">
                <a:extLst>
                  <a:ext uri="{FF2B5EF4-FFF2-40B4-BE49-F238E27FC236}">
                    <a16:creationId xmlns:a16="http://schemas.microsoft.com/office/drawing/2014/main" id="{A7614D07-79AA-473D-8C5C-EF1019C55143}"/>
                  </a:ext>
                </a:extLst>
              </p:cNvPr>
              <p:cNvSpPr txBox="1"/>
              <p:nvPr/>
            </p:nvSpPr>
            <p:spPr>
              <a:xfrm>
                <a:off x="938768" y="2562131"/>
                <a:ext cx="298764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lumMod val="95000"/>
                      </a:prstClr>
                    </a:solidFill>
                    <a:effectLst/>
                    <a:uLnTx/>
                    <a:uFillTx/>
                    <a:latin typeface="Acto Light" panose="02000503060000020004" pitchFamily="50" charset="0"/>
                    <a:ea typeface="+mn-ea"/>
                    <a:cs typeface="+mn-cs"/>
                  </a:rPr>
                  <a:t>Your physical or mental health needs were better accommodated</a:t>
                </a:r>
              </a:p>
            </p:txBody>
          </p:sp>
        </p:grpSp>
      </p:grpSp>
      <p:grpSp>
        <p:nvGrpSpPr>
          <p:cNvPr id="11" name="Group 10">
            <a:extLst>
              <a:ext uri="{FF2B5EF4-FFF2-40B4-BE49-F238E27FC236}">
                <a16:creationId xmlns:a16="http://schemas.microsoft.com/office/drawing/2014/main" id="{DE45AF85-984D-4291-8885-2F98AF091FBC}"/>
              </a:ext>
            </a:extLst>
          </p:cNvPr>
          <p:cNvGrpSpPr/>
          <p:nvPr/>
        </p:nvGrpSpPr>
        <p:grpSpPr>
          <a:xfrm>
            <a:off x="9358851" y="2809268"/>
            <a:ext cx="2554500" cy="2348879"/>
            <a:chOff x="9458439" y="2767395"/>
            <a:chExt cx="2554500" cy="2348879"/>
          </a:xfrm>
        </p:grpSpPr>
        <p:graphicFrame>
          <p:nvGraphicFramePr>
            <p:cNvPr id="33" name="Chart 32">
              <a:extLst>
                <a:ext uri="{FF2B5EF4-FFF2-40B4-BE49-F238E27FC236}">
                  <a16:creationId xmlns:a16="http://schemas.microsoft.com/office/drawing/2014/main" id="{C33E4CD6-8BB4-49D3-A0CB-463E798C5795}"/>
                </a:ext>
              </a:extLst>
            </p:cNvPr>
            <p:cNvGraphicFramePr/>
            <p:nvPr>
              <p:extLst/>
            </p:nvPr>
          </p:nvGraphicFramePr>
          <p:xfrm>
            <a:off x="10005845" y="3025662"/>
            <a:ext cx="1468934" cy="2090612"/>
          </p:xfrm>
          <a:graphic>
            <a:graphicData uri="http://schemas.openxmlformats.org/drawingml/2006/chart">
              <c:chart xmlns:c="http://schemas.openxmlformats.org/drawingml/2006/chart" xmlns:r="http://schemas.openxmlformats.org/officeDocument/2006/relationships" r:id="rId12"/>
            </a:graphicData>
          </a:graphic>
        </p:graphicFrame>
        <p:grpSp>
          <p:nvGrpSpPr>
            <p:cNvPr id="34" name="Group 33">
              <a:extLst>
                <a:ext uri="{FF2B5EF4-FFF2-40B4-BE49-F238E27FC236}">
                  <a16:creationId xmlns:a16="http://schemas.microsoft.com/office/drawing/2014/main" id="{B0BC931F-6AD3-4977-B686-6F71E125FD84}"/>
                </a:ext>
              </a:extLst>
            </p:cNvPr>
            <p:cNvGrpSpPr/>
            <p:nvPr/>
          </p:nvGrpSpPr>
          <p:grpSpPr>
            <a:xfrm>
              <a:off x="9458439" y="2767395"/>
              <a:ext cx="2554500" cy="1939822"/>
              <a:chOff x="586967" y="2562131"/>
              <a:chExt cx="3599369" cy="2562219"/>
            </a:xfrm>
          </p:grpSpPr>
          <p:pic>
            <p:nvPicPr>
              <p:cNvPr id="35" name="Graphic 34" descr="Man">
                <a:extLst>
                  <a:ext uri="{FF2B5EF4-FFF2-40B4-BE49-F238E27FC236}">
                    <a16:creationId xmlns:a16="http://schemas.microsoft.com/office/drawing/2014/main" id="{ABE8C592-4851-4883-B6EC-C8529907ED9C}"/>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86967" y="3832039"/>
                <a:ext cx="914400" cy="914400"/>
              </a:xfrm>
              <a:prstGeom prst="rect">
                <a:avLst/>
              </a:prstGeom>
            </p:spPr>
          </p:pic>
          <p:pic>
            <p:nvPicPr>
              <p:cNvPr id="36" name="Graphic 35" descr="Woman">
                <a:extLst>
                  <a:ext uri="{FF2B5EF4-FFF2-40B4-BE49-F238E27FC236}">
                    <a16:creationId xmlns:a16="http://schemas.microsoft.com/office/drawing/2014/main" id="{712B04D2-BCEA-478D-8CB5-AE2B33246914}"/>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271936" y="3832039"/>
                <a:ext cx="914400" cy="914400"/>
              </a:xfrm>
              <a:prstGeom prst="rect">
                <a:avLst/>
              </a:prstGeom>
            </p:spPr>
          </p:pic>
          <p:sp>
            <p:nvSpPr>
              <p:cNvPr id="37" name="TextBox 36">
                <a:extLst>
                  <a:ext uri="{FF2B5EF4-FFF2-40B4-BE49-F238E27FC236}">
                    <a16:creationId xmlns:a16="http://schemas.microsoft.com/office/drawing/2014/main" id="{C3FAD9BE-E41C-439B-A590-57AC3C3E93B0}"/>
                  </a:ext>
                </a:extLst>
              </p:cNvPr>
              <p:cNvSpPr txBox="1"/>
              <p:nvPr/>
            </p:nvSpPr>
            <p:spPr>
              <a:xfrm>
                <a:off x="665172" y="4819455"/>
                <a:ext cx="784409" cy="3048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lumMod val="95000"/>
                      </a:prstClr>
                    </a:solidFill>
                    <a:effectLst/>
                    <a:uLnTx/>
                    <a:uFillTx/>
                    <a:latin typeface="Acto Medium" panose="02000603060000020004" pitchFamily="50" charset="0"/>
                    <a:ea typeface="+mn-ea"/>
                    <a:cs typeface="+mn-cs"/>
                  </a:rPr>
                  <a:t>48%</a:t>
                </a:r>
              </a:p>
            </p:txBody>
          </p:sp>
          <p:sp>
            <p:nvSpPr>
              <p:cNvPr id="38" name="TextBox 37">
                <a:extLst>
                  <a:ext uri="{FF2B5EF4-FFF2-40B4-BE49-F238E27FC236}">
                    <a16:creationId xmlns:a16="http://schemas.microsoft.com/office/drawing/2014/main" id="{E2AB2469-294D-4663-865B-E5A4DD017F0A}"/>
                  </a:ext>
                </a:extLst>
              </p:cNvPr>
              <p:cNvSpPr txBox="1"/>
              <p:nvPr/>
            </p:nvSpPr>
            <p:spPr>
              <a:xfrm>
                <a:off x="3337629" y="4819454"/>
                <a:ext cx="848707" cy="3048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lumMod val="95000"/>
                      </a:prstClr>
                    </a:solidFill>
                    <a:effectLst/>
                    <a:uLnTx/>
                    <a:uFillTx/>
                    <a:latin typeface="Acto Medium" panose="02000603060000020004" pitchFamily="50" charset="0"/>
                    <a:ea typeface="+mn-ea"/>
                    <a:cs typeface="+mn-cs"/>
                  </a:rPr>
                  <a:t>51%</a:t>
                </a:r>
              </a:p>
            </p:txBody>
          </p:sp>
          <p:sp>
            <p:nvSpPr>
              <p:cNvPr id="39" name="TextBox 38">
                <a:extLst>
                  <a:ext uri="{FF2B5EF4-FFF2-40B4-BE49-F238E27FC236}">
                    <a16:creationId xmlns:a16="http://schemas.microsoft.com/office/drawing/2014/main" id="{F0F587A1-A0F4-4D0D-A4AA-620AF1A03953}"/>
                  </a:ext>
                </a:extLst>
              </p:cNvPr>
              <p:cNvSpPr txBox="1"/>
              <p:nvPr/>
            </p:nvSpPr>
            <p:spPr>
              <a:xfrm>
                <a:off x="938768" y="2562131"/>
                <a:ext cx="2987644" cy="4065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lumMod val="95000"/>
                      </a:prstClr>
                    </a:solidFill>
                    <a:effectLst/>
                    <a:uLnTx/>
                    <a:uFillTx/>
                    <a:latin typeface="Acto Light" panose="02000503060000020004" pitchFamily="50" charset="0"/>
                    <a:ea typeface="+mn-ea"/>
                    <a:cs typeface="+mn-cs"/>
                  </a:rPr>
                  <a:t>You had a mentor</a:t>
                </a:r>
              </a:p>
            </p:txBody>
          </p:sp>
        </p:grpSp>
      </p:grpSp>
    </p:spTree>
    <p:extLst>
      <p:ext uri="{BB962C8B-B14F-4D97-AF65-F5344CB8AC3E}">
        <p14:creationId xmlns:p14="http://schemas.microsoft.com/office/powerpoint/2010/main" val="2029219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92D95"/>
        </a:solid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133394F0-7DA5-46F7-A551-5551959242C7}"/>
              </a:ext>
            </a:extLst>
          </p:cNvPr>
          <p:cNvSpPr/>
          <p:nvPr/>
        </p:nvSpPr>
        <p:spPr>
          <a:xfrm>
            <a:off x="7805394" y="2064470"/>
            <a:ext cx="2799761" cy="2799761"/>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625286" y="821597"/>
            <a:ext cx="634028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D621"/>
                </a:solidFill>
                <a:effectLst/>
                <a:uLnTx/>
                <a:uFillTx/>
                <a:latin typeface="Arial" charset="0"/>
                <a:ea typeface="Arial" charset="0"/>
                <a:cs typeface="Arial" charset="0"/>
              </a:rPr>
              <a:t>Dimensions of Leadership</a:t>
            </a:r>
          </a:p>
        </p:txBody>
      </p:sp>
      <p:sp>
        <p:nvSpPr>
          <p:cNvPr id="7" name="Rectangle 6"/>
          <p:cNvSpPr/>
          <p:nvPr/>
        </p:nvSpPr>
        <p:spPr>
          <a:xfrm>
            <a:off x="0" y="6427694"/>
            <a:ext cx="12192000" cy="430306"/>
          </a:xfrm>
          <a:prstGeom prst="rect">
            <a:avLst/>
          </a:prstGeom>
          <a:solidFill>
            <a:srgbClr val="692D95"/>
          </a:solidFill>
          <a:ln>
            <a:solidFill>
              <a:srgbClr val="692D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69904" y="6575610"/>
            <a:ext cx="2857499" cy="158192"/>
          </a:xfrm>
          <a:prstGeom prst="rect">
            <a:avLst/>
          </a:prstGeom>
        </p:spPr>
      </p:pic>
      <p:pic>
        <p:nvPicPr>
          <p:cNvPr id="9" name="Content Placeholder 3">
            <a:extLst>
              <a:ext uri="{FF2B5EF4-FFF2-40B4-BE49-F238E27FC236}">
                <a16:creationId xmlns:a16="http://schemas.microsoft.com/office/drawing/2014/main" id="{5657BBE8-EE73-45D1-8350-1CB0905C7419}"/>
              </a:ext>
            </a:extLst>
          </p:cNvPr>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7159040" y="1585180"/>
            <a:ext cx="4066769" cy="3510145"/>
          </a:xfrm>
        </p:spPr>
      </p:pic>
      <p:sp>
        <p:nvSpPr>
          <p:cNvPr id="10" name="TextBox 9">
            <a:extLst>
              <a:ext uri="{FF2B5EF4-FFF2-40B4-BE49-F238E27FC236}">
                <a16:creationId xmlns:a16="http://schemas.microsoft.com/office/drawing/2014/main" id="{F8CDFC10-65AC-471E-A1FE-05CCBDEAF6A0}"/>
              </a:ext>
            </a:extLst>
          </p:cNvPr>
          <p:cNvSpPr txBox="1"/>
          <p:nvPr/>
        </p:nvSpPr>
        <p:spPr>
          <a:xfrm>
            <a:off x="625286" y="1921925"/>
            <a:ext cx="5544179"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D621"/>
                </a:solidFill>
                <a:effectLst/>
                <a:uLnTx/>
                <a:uFillTx/>
                <a:latin typeface="Arial"/>
                <a:ea typeface="+mn-ea"/>
                <a:cs typeface="+mn-cs"/>
              </a:rPr>
              <a:t>The Institute of Leadership &amp; Management is the professional membership body for leaders, managers, coaches and mentors.  We understand leadership to have many strands and be multi-dimensional.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FFD621"/>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D621"/>
                </a:solidFill>
                <a:effectLst/>
                <a:uLnTx/>
                <a:uFillTx/>
                <a:latin typeface="Arial"/>
                <a:ea typeface="+mn-ea"/>
                <a:cs typeface="+mn-cs"/>
              </a:rPr>
              <a:t>These dimensions are also the values of the Institute</a:t>
            </a:r>
          </a:p>
        </p:txBody>
      </p:sp>
      <p:pic>
        <p:nvPicPr>
          <p:cNvPr id="12" name="Picture 11">
            <a:extLst>
              <a:ext uri="{FF2B5EF4-FFF2-40B4-BE49-F238E27FC236}">
                <a16:creationId xmlns:a16="http://schemas.microsoft.com/office/drawing/2014/main" id="{CEE7CE82-1928-4E9A-B08C-8D0F94686A4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792805" y="432650"/>
            <a:ext cx="1859441" cy="810838"/>
          </a:xfrm>
          <a:prstGeom prst="rect">
            <a:avLst/>
          </a:prstGeom>
        </p:spPr>
      </p:pic>
    </p:spTree>
    <p:extLst>
      <p:ext uri="{BB962C8B-B14F-4D97-AF65-F5344CB8AC3E}">
        <p14:creationId xmlns:p14="http://schemas.microsoft.com/office/powerpoint/2010/main" val="109022321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5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50000">
                                          <p:cBhvr additive="base">
                                            <p:cTn id="7" dur="500" fill="hold"/>
                                            <p:tgtEl>
                                              <p:spTgt spid="7"/>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14:presetBounceEnd="50000">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14:bounceEnd="50000">
                                          <p:cBhvr additive="base">
                                            <p:cTn id="11" dur="5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12"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517</TotalTime>
  <Words>636</Words>
  <Application>Microsoft Office PowerPoint</Application>
  <PresentationFormat>Widescreen</PresentationFormat>
  <Paragraphs>126</Paragraphs>
  <Slides>25</Slides>
  <Notes>25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25</vt:i4>
      </vt:variant>
    </vt:vector>
  </HeadingPairs>
  <TitlesOfParts>
    <vt:vector size="35" baseType="lpstr">
      <vt:lpstr>Acto Black</vt:lpstr>
      <vt:lpstr>Acto Bold</vt:lpstr>
      <vt:lpstr>Acto Light</vt:lpstr>
      <vt:lpstr>Acto Medium</vt:lpstr>
      <vt:lpstr>Arial</vt:lpstr>
      <vt:lpstr>Calibri</vt:lpstr>
      <vt:lpstr>Calibri Light</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Policy, Standards</dc:title>
  <dc:creator>Juliet Kampasi</dc:creator>
  <cp:lastModifiedBy>Juliet Kampasi</cp:lastModifiedBy>
  <cp:revision>4</cp:revision>
  <dcterms:created xsi:type="dcterms:W3CDTF">2019-01-21T14:17:21Z</dcterms:created>
  <dcterms:modified xsi:type="dcterms:W3CDTF">2019-01-23T14:23:40Z</dcterms:modified>
</cp:coreProperties>
</file>