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79" r:id="rId5"/>
    <p:sldId id="286" r:id="rId6"/>
    <p:sldId id="291" r:id="rId7"/>
    <p:sldId id="289" r:id="rId8"/>
    <p:sldId id="288" r:id="rId9"/>
    <p:sldId id="292" r:id="rId10"/>
    <p:sldId id="293" r:id="rId11"/>
    <p:sldId id="294" r:id="rId12"/>
    <p:sldId id="295" r:id="rId13"/>
    <p:sldId id="296" r:id="rId14"/>
    <p:sldId id="290" r:id="rId15"/>
    <p:sldId id="304" r:id="rId16"/>
    <p:sldId id="297" r:id="rId17"/>
    <p:sldId id="299" r:id="rId18"/>
    <p:sldId id="298" r:id="rId19"/>
    <p:sldId id="300" r:id="rId20"/>
    <p:sldId id="301" r:id="rId21"/>
    <p:sldId id="302" r:id="rId22"/>
    <p:sldId id="303" r:id="rId23"/>
    <p:sldId id="273" r:id="rId24"/>
    <p:sldId id="278"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1E1E1E"/>
    <a:srgbClr val="818A8F"/>
    <a:srgbClr val="7721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04" autoAdjust="0"/>
  </p:normalViewPr>
  <p:slideViewPr>
    <p:cSldViewPr snapToGrid="0">
      <p:cViewPr>
        <p:scale>
          <a:sx n="66" d="100"/>
          <a:sy n="66" d="100"/>
        </p:scale>
        <p:origin x="-150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B4A3036-A1F7-D44D-AFC8-A120D681550D}" type="datetimeFigureOut">
              <a:rPr lang="en-US"/>
              <a:pPr>
                <a:defRPr/>
              </a:pPr>
              <a:t>1/20/2014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21CE4A0-1C21-3343-A032-0C23BCF8790F}" type="slidenum">
              <a:rPr lang="en-US"/>
              <a:pPr>
                <a:defRPr/>
              </a:pPr>
              <a:t>‹#›</a:t>
            </a:fld>
            <a:endParaRPr lang="en-US"/>
          </a:p>
        </p:txBody>
      </p:sp>
    </p:spTree>
    <p:extLst>
      <p:ext uri="{BB962C8B-B14F-4D97-AF65-F5344CB8AC3E}">
        <p14:creationId xmlns:p14="http://schemas.microsoft.com/office/powerpoint/2010/main" val="3323810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A94A26B-ED55-1E4A-9E10-1079DDD30759}" type="datetimeFigureOut">
              <a:rPr lang="en-US"/>
              <a:pPr>
                <a:defRPr/>
              </a:pPr>
              <a:t>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1A528D30-7919-0747-A508-B12F5876B8CB}" type="slidenum">
              <a:rPr lang="en-US"/>
              <a:pPr>
                <a:defRPr/>
              </a:pPr>
              <a:t>‹#›</a:t>
            </a:fld>
            <a:endParaRPr lang="en-US"/>
          </a:p>
        </p:txBody>
      </p:sp>
    </p:spTree>
    <p:extLst>
      <p:ext uri="{BB962C8B-B14F-4D97-AF65-F5344CB8AC3E}">
        <p14:creationId xmlns:p14="http://schemas.microsoft.com/office/powerpoint/2010/main" val="1204873748"/>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l-m.com/Why-ILM/Research-reports/Beyond-the-bon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presentation is for ILM centres and tutors. It covers research</a:t>
            </a:r>
            <a:r>
              <a:rPr lang="en-GB" baseline="0" dirty="0" smtClean="0"/>
              <a:t> carried out by ILM in the summer of 2013. Available at</a:t>
            </a:r>
            <a:r>
              <a:rPr lang="en-GB" baseline="0" smtClean="0"/>
              <a:t>: </a:t>
            </a:r>
            <a:r>
              <a:rPr lang="en-GB" smtClean="0">
                <a:hlinkClick r:id="rId3"/>
              </a:rPr>
              <a:t>https://www.i-l-m.com/Why-ILM/Research-reports/Beyond-the-bonus</a:t>
            </a:r>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1</a:t>
            </a:fld>
            <a:endParaRPr lang="en-US"/>
          </a:p>
        </p:txBody>
      </p:sp>
    </p:spTree>
    <p:extLst>
      <p:ext uri="{BB962C8B-B14F-4D97-AF65-F5344CB8AC3E}">
        <p14:creationId xmlns:p14="http://schemas.microsoft.com/office/powerpoint/2010/main" val="318386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Part-time respondents</a:t>
            </a:r>
            <a:r>
              <a:rPr lang="en-GB" baseline="0" dirty="0" smtClean="0"/>
              <a:t> were more likely to report that they were highly or fairly motivated than full-time staff (76% part-time staff compared to 68% full-time staff). This is even though part-time staff tend to earn less, pro rata, on average than their full-time colleagues. While both groups agree that they get on really well with their line manager on a personal level (61% agreeing, 9% part-time staff disagreeing, 11% full-time staff disagreeing), full-time staff don’t feel as supported by their line manager as their part-time counterparts. Amongst full-time respondents there was only 21% net agreement that they got the coaching and support they needed to do their job well, compared to 32% net agreement ((Strongly Agree + Agree) – (Disagree + Strongly Disagree)) from part-time respondents. Similarly there was only 18% net agreement that amongst full-time recipients that they regularly received feedback on their performance from their line manager, in contrast to 25% from part-time respondents. Full-time staff were less likely to respect their line manager’s ability as a manager (33% net agreement compared to 44% for part-time respondents). This is even though part-time staff are slightly less likely to know exactly what they are expected to do and how their manager assesses their performance (39% net agreement for part-time compared to 45% for full-time).</a:t>
            </a:r>
          </a:p>
          <a:p>
            <a:endParaRPr lang="en-GB" baseline="0" dirty="0" smtClean="0"/>
          </a:p>
          <a:p>
            <a:r>
              <a:rPr lang="en-GB" baseline="0" dirty="0" smtClean="0"/>
              <a:t>While full-time staff are more motivated by financial reward (they are half as likely to say that it was not all important to them at, 13% compared to  27% for part-time staff), part-time staff are more motivated by intrinsic factors of the job itself. There was 63% net agreement from part-time staff that they get ‘enormous satisfaction from doing my job well’ compared to only 53% of full-time staff. 81% of part-time staff agreed that they work as hard as possible to do the best job they can, compared to 73% of full-time staff.</a:t>
            </a:r>
          </a:p>
          <a:p>
            <a:endParaRPr lang="en-GB" baseline="0" dirty="0" smtClean="0"/>
          </a:p>
          <a:p>
            <a:r>
              <a:rPr lang="en-GB" baseline="0" dirty="0" smtClean="0"/>
              <a:t>These figures and others in the report demonstrate </a:t>
            </a:r>
            <a:r>
              <a:rPr lang="en-GB" sz="1200" b="0" i="0" u="none" strike="noStrike" kern="1200" baseline="0" dirty="0" smtClean="0">
                <a:solidFill>
                  <a:schemeClr val="tx1"/>
                </a:solidFill>
                <a:latin typeface="+mn-lt"/>
                <a:ea typeface="ＭＳ Ｐゴシック" charset="0"/>
                <a:cs typeface="ＭＳ Ｐゴシック" charset="0"/>
              </a:rPr>
              <a:t>the huge hidden value of part-time workers. They provide a rich and engaged pool of talent for employers, cost the organisation less (pro rata) than full time staff, are more positive about their work and generally work harder for their employer. The research indicates that increasing the number of job share or part time roles in an organisation could add value for employers and ensure a more positive, happy workforce, with more rewarding roles for employees.</a:t>
            </a:r>
          </a:p>
          <a:p>
            <a:endParaRPr lang="en-GB" sz="1200" b="0" i="0" u="none" strike="noStrike" kern="1200" baseline="0" dirty="0" smtClean="0">
              <a:solidFill>
                <a:schemeClr val="tx1"/>
              </a:solidFill>
              <a:latin typeface="+mn-lt"/>
              <a:ea typeface="ＭＳ Ｐゴシック" charset="0"/>
            </a:endParaRPr>
          </a:p>
          <a:p>
            <a:r>
              <a:rPr lang="en-GB" sz="1200" b="0" i="0" u="none" strike="noStrike" kern="1200" baseline="0" dirty="0" smtClean="0">
                <a:solidFill>
                  <a:schemeClr val="tx1"/>
                </a:solidFill>
                <a:latin typeface="+mn-lt"/>
                <a:ea typeface="ＭＳ Ｐゴシック" charset="0"/>
                <a:cs typeface="ＭＳ Ｐゴシック" charset="0"/>
              </a:rPr>
              <a:t>In our sample, part-time employees were most likely to be female, reflecting the general make up of part-time employees in the workforce. However this divide is beginning to become smaller, with a consistent growth in the proportion of men working part time, up from 7% to 13% in the last 20 years. Results from our previous research, Flexible Working: Goodbye Nine to Five, reflected this trend, with 38% of managers saying men in their team were working part time compared to 63% of female team members. </a:t>
            </a:r>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10</a:t>
            </a:fld>
            <a:endParaRPr lang="en-US"/>
          </a:p>
        </p:txBody>
      </p:sp>
    </p:spTree>
    <p:extLst>
      <p:ext uri="{BB962C8B-B14F-4D97-AF65-F5344CB8AC3E}">
        <p14:creationId xmlns:p14="http://schemas.microsoft.com/office/powerpoint/2010/main" val="3667307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Through our research we identified four employee archetypes:</a:t>
            </a:r>
          </a:p>
          <a:p>
            <a:endParaRPr lang="en-GB" dirty="0" smtClean="0"/>
          </a:p>
          <a:p>
            <a:r>
              <a:rPr lang="en-GB" sz="1200" b="1" i="0" u="none" strike="noStrike" kern="1200" baseline="0" dirty="0" smtClean="0">
                <a:solidFill>
                  <a:schemeClr val="tx1"/>
                </a:solidFill>
                <a:latin typeface="+mn-lt"/>
                <a:ea typeface="ＭＳ Ｐゴシック" charset="0"/>
                <a:cs typeface="ＭＳ Ｐゴシック" charset="0"/>
              </a:rPr>
              <a:t>Career Climbers</a:t>
            </a:r>
            <a:r>
              <a:rPr lang="en-GB" sz="1200" b="0" i="0" u="none" strike="noStrike" kern="1200" baseline="0" dirty="0" smtClean="0">
                <a:solidFill>
                  <a:schemeClr val="tx1"/>
                </a:solidFill>
                <a:latin typeface="+mn-lt"/>
                <a:ea typeface="ＭＳ Ｐゴシック" charset="0"/>
                <a:cs typeface="ＭＳ Ｐゴシック" charset="0"/>
              </a:rPr>
              <a:t> are keen to advance rapidly, and are hungry for new skills. They prioritise training, development and experiences that will enhance their career prospects over financial reward. They are also likely to be under 35 and hard workers.</a:t>
            </a:r>
            <a:endParaRPr lang="en-GB" dirty="0" smtClean="0"/>
          </a:p>
          <a:p>
            <a:endParaRPr lang="en-GB" sz="1200" b="0" i="0" u="none" strike="noStrike" kern="1200" baseline="0" dirty="0" smtClean="0">
              <a:solidFill>
                <a:schemeClr val="tx1"/>
              </a:solidFill>
              <a:latin typeface="+mn-lt"/>
              <a:ea typeface="ＭＳ Ｐゴシック" charset="0"/>
            </a:endParaRPr>
          </a:p>
          <a:p>
            <a:r>
              <a:rPr lang="en-GB" sz="1200" b="1" i="0" u="none" strike="noStrike" kern="1200" baseline="0" dirty="0" smtClean="0">
                <a:solidFill>
                  <a:schemeClr val="tx1"/>
                </a:solidFill>
                <a:latin typeface="+mn-lt"/>
                <a:ea typeface="ＭＳ Ｐゴシック" charset="0"/>
                <a:cs typeface="ＭＳ Ｐゴシック" charset="0"/>
              </a:rPr>
              <a:t>Financially Focused </a:t>
            </a:r>
            <a:r>
              <a:rPr lang="en-GB" sz="1200" b="0" i="0" u="none" strike="noStrike" kern="1200" baseline="0" dirty="0" smtClean="0">
                <a:solidFill>
                  <a:schemeClr val="tx1"/>
                </a:solidFill>
                <a:latin typeface="+mn-lt"/>
                <a:ea typeface="ＭＳ Ｐゴシック" charset="0"/>
                <a:cs typeface="ＭＳ Ｐゴシック" charset="0"/>
              </a:rPr>
              <a:t>employees choose performance related bonuses as their single most motivating factor and place the greatest emphasis on financial rewards and the importance of money. They’re also least likely to enjoy their jobs and tend not to have warm feelings for their employer or their manager. Getting on with their colleagues and enjoying their job is significantly less important to them than financial reward. They are most likely to be male and currently working full time for their employer. </a:t>
            </a:r>
            <a:endParaRPr lang="en-GB" dirty="0" smtClean="0"/>
          </a:p>
          <a:p>
            <a:endParaRPr lang="en-GB" sz="1200" b="0" i="0" u="none" strike="noStrike" kern="1200" baseline="0" dirty="0" smtClean="0">
              <a:solidFill>
                <a:schemeClr val="tx1"/>
              </a:solidFill>
              <a:latin typeface="+mn-lt"/>
              <a:ea typeface="ＭＳ Ｐゴシック" charset="0"/>
            </a:endParaRPr>
          </a:p>
          <a:p>
            <a:r>
              <a:rPr lang="en-GB" sz="1200" b="0" i="0" u="none" strike="noStrike" kern="1200" baseline="0" dirty="0" smtClean="0">
                <a:solidFill>
                  <a:schemeClr val="tx1"/>
                </a:solidFill>
                <a:latin typeface="+mn-lt"/>
                <a:ea typeface="ＭＳ Ｐゴシック" charset="0"/>
                <a:cs typeface="ＭＳ Ｐゴシック" charset="0"/>
              </a:rPr>
              <a:t>For </a:t>
            </a:r>
            <a:r>
              <a:rPr lang="en-GB" sz="1200" b="1" i="0" u="none" strike="noStrike" kern="1200" baseline="0" dirty="0" smtClean="0">
                <a:solidFill>
                  <a:schemeClr val="tx1"/>
                </a:solidFill>
                <a:latin typeface="+mn-lt"/>
                <a:ea typeface="ＭＳ Ｐゴシック" charset="0"/>
                <a:cs typeface="ＭＳ Ｐゴシック" charset="0"/>
              </a:rPr>
              <a:t>Flexible Workers </a:t>
            </a:r>
            <a:r>
              <a:rPr lang="en-GB" sz="1200" b="0" i="0" u="none" strike="noStrike" kern="1200" baseline="0" dirty="0" smtClean="0">
                <a:solidFill>
                  <a:schemeClr val="tx1"/>
                </a:solidFill>
                <a:latin typeface="+mn-lt"/>
                <a:ea typeface="ＭＳ Ｐゴシック" charset="0"/>
                <a:cs typeface="ＭＳ Ｐゴシック" charset="0"/>
              </a:rPr>
              <a:t>being able to work flexibly, from home or with varied start and finish times is important. They’re likely to have been with their employer for a slightly above average length of time, be more qualified than the average employee and get on well with their manager. They’re also likely to be working part-time for their current employer. Other archetypes often change into Flexi-workers later in their career.</a:t>
            </a:r>
          </a:p>
          <a:p>
            <a:endParaRPr lang="en-GB" sz="1200" b="0" i="0" u="none" strike="noStrike" kern="1200" baseline="0" dirty="0" smtClean="0">
              <a:solidFill>
                <a:schemeClr val="tx1"/>
              </a:solidFill>
              <a:latin typeface="+mn-lt"/>
              <a:ea typeface="ＭＳ Ｐゴシック" charset="0"/>
            </a:endParaRPr>
          </a:p>
          <a:p>
            <a:r>
              <a:rPr lang="en-GB" sz="1200" b="1" i="0" u="none" strike="noStrike" kern="1200" baseline="0" dirty="0" smtClean="0">
                <a:solidFill>
                  <a:schemeClr val="tx1"/>
                </a:solidFill>
                <a:latin typeface="+mn-lt"/>
                <a:ea typeface="ＭＳ Ｐゴシック" charset="0"/>
                <a:cs typeface="ＭＳ Ｐゴシック" charset="0"/>
              </a:rPr>
              <a:t>Sociable Workers</a:t>
            </a:r>
            <a:r>
              <a:rPr lang="en-GB" sz="1200" b="0" i="0" u="none" strike="noStrike" kern="1200" baseline="0" dirty="0" smtClean="0">
                <a:solidFill>
                  <a:schemeClr val="tx1"/>
                </a:solidFill>
                <a:latin typeface="+mn-lt"/>
                <a:ea typeface="ＭＳ Ｐゴシック" charset="0"/>
                <a:cs typeface="ＭＳ Ｐゴシック" charset="0"/>
              </a:rPr>
              <a:t> are most motivated by getting on well with the people they work with, the Sociable Worker is on a below average salary, respects their manager, works hard and enjoys their job, which gives them great satisfaction. They’re least likely to say they work because they need the money – they’re in it for the love.</a:t>
            </a:r>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11</a:t>
            </a:fld>
            <a:endParaRPr lang="en-US"/>
          </a:p>
        </p:txBody>
      </p:sp>
    </p:spTree>
    <p:extLst>
      <p:ext uri="{BB962C8B-B14F-4D97-AF65-F5344CB8AC3E}">
        <p14:creationId xmlns:p14="http://schemas.microsoft.com/office/powerpoint/2010/main" val="348919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ＭＳ Ｐゴシック" charset="0"/>
                <a:cs typeface="ＭＳ Ｐゴシック" charset="0"/>
              </a:rPr>
              <a:t>Career Climbers</a:t>
            </a:r>
            <a:r>
              <a:rPr lang="en-GB" sz="1200" b="0" i="0" u="none" strike="noStrike" kern="1200" baseline="0" dirty="0" smtClean="0">
                <a:solidFill>
                  <a:schemeClr val="tx1"/>
                </a:solidFill>
                <a:latin typeface="+mn-lt"/>
                <a:ea typeface="ＭＳ Ｐゴシック" charset="0"/>
                <a:cs typeface="ＭＳ Ｐゴシック" charset="0"/>
              </a:rPr>
              <a:t>:</a:t>
            </a:r>
          </a:p>
          <a:p>
            <a:r>
              <a:rPr lang="en-GB" sz="1200" b="0" i="0" u="none" strike="noStrike" kern="1200" baseline="0" dirty="0" smtClean="0">
                <a:solidFill>
                  <a:schemeClr val="tx1"/>
                </a:solidFill>
                <a:latin typeface="+mn-lt"/>
                <a:ea typeface="ＭＳ Ｐゴシック" charset="0"/>
                <a:cs typeface="ＭＳ Ｐゴシック" charset="0"/>
              </a:rPr>
              <a:t>Access to training and development is the most effective motivator for Career Climbers when starting out in management roles, as they are keen to make the best of themselves. Employers can motivate the Career Climber by providing continuous access to training and opportunities for development from the day they join. Pay attention to your Career Climbers by giving them access to both structured development and on the job learning through challenging projects and tasks.</a:t>
            </a:r>
          </a:p>
          <a:p>
            <a:endParaRPr lang="en-GB" sz="1200" b="0" i="0" u="none" strike="noStrike" kern="1200" baseline="0" dirty="0" smtClean="0">
              <a:solidFill>
                <a:schemeClr val="tx1"/>
              </a:solidFill>
              <a:latin typeface="+mn-lt"/>
              <a:ea typeface="ＭＳ Ｐゴシック" charset="0"/>
            </a:endParaRPr>
          </a:p>
          <a:p>
            <a:r>
              <a:rPr lang="en-GB" sz="1200" b="1" i="0" u="none" strike="noStrike" kern="1200" baseline="0" dirty="0" smtClean="0">
                <a:solidFill>
                  <a:schemeClr val="tx1"/>
                </a:solidFill>
                <a:latin typeface="+mn-lt"/>
                <a:ea typeface="ＭＳ Ｐゴシック" charset="0"/>
                <a:cs typeface="ＭＳ Ｐゴシック" charset="0"/>
              </a:rPr>
              <a:t>Financially Focused:</a:t>
            </a:r>
          </a:p>
          <a:p>
            <a:r>
              <a:rPr lang="en-GB" sz="1200" b="0" i="0" u="none" strike="noStrike" kern="1200" baseline="0" dirty="0" smtClean="0">
                <a:solidFill>
                  <a:schemeClr val="tx1"/>
                </a:solidFill>
                <a:latin typeface="+mn-lt"/>
                <a:ea typeface="ＭＳ Ｐゴシック" charset="0"/>
                <a:cs typeface="ＭＳ Ｐゴシック" charset="0"/>
              </a:rPr>
              <a:t>Certain roles with more transactional relationships between employer and employee are more likely to attract those who are Financially Focused, which can be positive if both employer and employee are happy with this arrangement. Financially Focused employees are often at the higher end of the pay scale in jobs with long hours and high levels of stress, or in more mundane, manual roles based on output of product where financial reward for performance becomes important. Financial incentives do work here, but emphasis on intrinsic motivators could improve the workplace experience for both the employee and the employer.</a:t>
            </a:r>
            <a:endParaRPr lang="en-GB" sz="1200" b="0" i="0" u="none" strike="noStrike" kern="1200" baseline="0" dirty="0" smtClean="0">
              <a:solidFill>
                <a:schemeClr val="tx1"/>
              </a:solidFill>
              <a:latin typeface="+mn-lt"/>
              <a:ea typeface="ＭＳ Ｐゴシック" charset="0"/>
            </a:endParaRPr>
          </a:p>
          <a:p>
            <a:endParaRPr lang="en-GB" sz="1200" b="0" i="0" u="none" strike="noStrike" kern="1200" baseline="0" dirty="0" smtClean="0">
              <a:solidFill>
                <a:schemeClr val="tx1"/>
              </a:solidFill>
              <a:latin typeface="+mn-lt"/>
              <a:ea typeface="ＭＳ Ｐゴシック" charset="0"/>
            </a:endParaRPr>
          </a:p>
          <a:p>
            <a:r>
              <a:rPr lang="en-GB" sz="1200" b="1" i="0" u="none" strike="noStrike" kern="1200" baseline="0" dirty="0" smtClean="0">
                <a:solidFill>
                  <a:schemeClr val="tx1"/>
                </a:solidFill>
                <a:latin typeface="+mn-lt"/>
                <a:ea typeface="ＭＳ Ｐゴシック" charset="0"/>
                <a:cs typeface="ＭＳ Ｐゴシック" charset="0"/>
              </a:rPr>
              <a:t>Flexible Workers:</a:t>
            </a:r>
          </a:p>
          <a:p>
            <a:r>
              <a:rPr lang="en-GB" sz="1200" b="0" i="0" u="none" strike="noStrike" kern="1200" baseline="0" dirty="0" smtClean="0">
                <a:solidFill>
                  <a:schemeClr val="tx1"/>
                </a:solidFill>
                <a:latin typeface="+mn-lt"/>
                <a:ea typeface="ＭＳ Ｐゴシック" charset="0"/>
                <a:cs typeface="ＭＳ Ｐゴシック" charset="0"/>
              </a:rPr>
              <a:t>Respond well to their employers investing in them and prioritise flexible working hours and location as a key motivator, so employers with a smart, forward thinking attitude to flexible working will be able to attract and retain this highly skilled and highly motivated pool of talent. Offering challenging and rewarding part time jobs will help attract them to a company, and being prepared to adapt to any requests for flexible working will keep existing employees engaged and motivated.</a:t>
            </a:r>
          </a:p>
          <a:p>
            <a:endParaRPr lang="en-GB" sz="1200" b="0" i="0" u="none" strike="noStrike" kern="1200" baseline="0" dirty="0" smtClean="0">
              <a:solidFill>
                <a:schemeClr val="tx1"/>
              </a:solidFill>
              <a:latin typeface="+mn-lt"/>
              <a:ea typeface="ＭＳ Ｐゴシック" charset="0"/>
            </a:endParaRPr>
          </a:p>
          <a:p>
            <a:r>
              <a:rPr lang="en-GB" sz="1200" b="1" i="0" u="none" strike="noStrike" kern="1200" baseline="0" dirty="0" smtClean="0">
                <a:solidFill>
                  <a:schemeClr val="tx1"/>
                </a:solidFill>
                <a:latin typeface="+mn-lt"/>
                <a:ea typeface="ＭＳ Ｐゴシック" charset="0"/>
                <a:cs typeface="ＭＳ Ｐゴシック" charset="0"/>
              </a:rPr>
              <a:t>Sociable Workers</a:t>
            </a:r>
            <a:r>
              <a:rPr lang="en-GB" sz="1200" b="0" i="0" u="none" strike="noStrike" kern="1200" baseline="0" dirty="0" smtClean="0">
                <a:solidFill>
                  <a:schemeClr val="tx1"/>
                </a:solidFill>
                <a:latin typeface="+mn-lt"/>
                <a:ea typeface="ＭＳ Ｐゴシック" charset="0"/>
                <a:cs typeface="ＭＳ Ｐゴシック" charset="0"/>
              </a:rPr>
              <a:t>:</a:t>
            </a:r>
          </a:p>
          <a:p>
            <a:r>
              <a:rPr lang="en-GB" sz="1200" b="0" i="0" u="none" strike="noStrike" kern="1200" baseline="0" dirty="0" smtClean="0">
                <a:solidFill>
                  <a:schemeClr val="tx1"/>
                </a:solidFill>
                <a:latin typeface="+mn-lt"/>
                <a:ea typeface="ＭＳ Ｐゴシック" charset="0"/>
                <a:cs typeface="ＭＳ Ｐゴシック" charset="0"/>
              </a:rPr>
              <a:t>Building positive and supportive relationships at work is very important to the Sociable Worker, so giving regular feedback, creating a positive working environment and using coaching styles are a great way to motivate these types of employees. A strong team dynamic and regular opportunities to interact with other employees can ensure they feel connected and engaged with the team and the wider organisation.</a:t>
            </a:r>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12</a:t>
            </a:fld>
            <a:endParaRPr lang="en-US"/>
          </a:p>
        </p:txBody>
      </p:sp>
    </p:spTree>
    <p:extLst>
      <p:ext uri="{BB962C8B-B14F-4D97-AF65-F5344CB8AC3E}">
        <p14:creationId xmlns:p14="http://schemas.microsoft.com/office/powerpoint/2010/main" val="34891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performance appraisals are common</a:t>
            </a:r>
            <a:r>
              <a:rPr lang="en-GB" baseline="0" dirty="0" smtClean="0"/>
              <a:t> – nearly two thirds (61%) of employees’ workplaces had an appraisal system – employees generally don’t see them as effective motivators.</a:t>
            </a:r>
          </a:p>
          <a:p>
            <a:endParaRPr lang="en-GB" baseline="0" dirty="0" smtClean="0"/>
          </a:p>
          <a:p>
            <a:r>
              <a:rPr lang="en-GB" sz="1200" b="0" i="0" u="none" strike="noStrike" kern="1200" baseline="0" dirty="0" smtClean="0">
                <a:solidFill>
                  <a:schemeClr val="tx1"/>
                </a:solidFill>
                <a:latin typeface="+mn-lt"/>
                <a:ea typeface="ＭＳ Ｐゴシック" charset="0"/>
                <a:cs typeface="ＭＳ Ｐゴシック" charset="0"/>
              </a:rPr>
              <a:t>The most common effect of appraisals is a change in the typical tasks people perform (68%), with a third (33%) saying their appraisal rating contributes to a bonus of some kind and 19% saying appraisals have led to promotion. </a:t>
            </a:r>
          </a:p>
          <a:p>
            <a:endParaRPr lang="en-GB" sz="1200" b="0" i="0" u="none" strike="noStrike" kern="1200" baseline="0" dirty="0" smtClean="0">
              <a:solidFill>
                <a:schemeClr val="tx1"/>
              </a:solidFill>
              <a:latin typeface="+mn-lt"/>
              <a:ea typeface="ＭＳ Ｐゴシック" charset="0"/>
            </a:endParaRPr>
          </a:p>
          <a:p>
            <a:r>
              <a:rPr lang="en-GB" sz="1200" b="0" i="0" u="none" strike="noStrike" kern="1200" baseline="0" dirty="0" smtClean="0">
                <a:solidFill>
                  <a:schemeClr val="tx1"/>
                </a:solidFill>
                <a:latin typeface="+mn-lt"/>
                <a:ea typeface="ＭＳ Ｐゴシック" charset="0"/>
                <a:cs typeface="ＭＳ Ｐゴシック" charset="0"/>
              </a:rPr>
              <a:t>A quarter of respondents (25%) think their appraisals are often performed poorly by their manager, with 14% saying their manager tells them how they are performing and gives a rating and 11% saying that while they complete their appraisals both parties feel it is irrelevant.</a:t>
            </a:r>
          </a:p>
          <a:p>
            <a:endParaRPr lang="en-GB" sz="1200" b="0" i="0" u="none" strike="noStrike" kern="1200" baseline="0" dirty="0" smtClean="0">
              <a:solidFill>
                <a:schemeClr val="tx1"/>
              </a:solidFill>
              <a:latin typeface="+mn-lt"/>
              <a:ea typeface="ＭＳ Ｐゴシック" charset="0"/>
            </a:endParaRPr>
          </a:p>
          <a:p>
            <a:r>
              <a:rPr lang="en-GB" sz="1200" b="0" i="0" u="none" strike="noStrike" kern="1200" baseline="0" dirty="0" smtClean="0">
                <a:solidFill>
                  <a:schemeClr val="tx1"/>
                </a:solidFill>
                <a:latin typeface="+mn-lt"/>
                <a:ea typeface="ＭＳ Ｐゴシック" charset="0"/>
                <a:cs typeface="ＭＳ Ｐゴシック" charset="0"/>
              </a:rPr>
              <a:t>Appraisals seem to be most ineffective in driving the performance of female employees. Women are more likely to give examples of poor practice in the appraisal process (29%) than men (21%). In contrast, men were more likely to say the appraisal process had a bigger impact on their careers, with 40% of men saying appraisals impact their financial reward compared to 26% of women and 24% saying they lead to promotion compared to 15% of women.</a:t>
            </a:r>
          </a:p>
          <a:p>
            <a:endParaRPr lang="en-GB" sz="1200" b="0" i="0" u="none" strike="noStrike" kern="1200" baseline="0" dirty="0" smtClean="0">
              <a:solidFill>
                <a:schemeClr val="tx1"/>
              </a:solidFill>
              <a:latin typeface="+mn-lt"/>
              <a:ea typeface="ＭＳ Ｐゴシック" charset="0"/>
            </a:endParaRPr>
          </a:p>
          <a:p>
            <a:r>
              <a:rPr lang="en-GB" sz="1200" b="0" i="0" u="none" strike="noStrike" kern="1200" baseline="0" dirty="0" smtClean="0">
                <a:solidFill>
                  <a:schemeClr val="tx1"/>
                </a:solidFill>
                <a:latin typeface="+mn-lt"/>
                <a:ea typeface="ＭＳ Ｐゴシック" charset="0"/>
                <a:cs typeface="ＭＳ Ｐゴシック" charset="0"/>
              </a:rPr>
              <a:t>Used correctly, appraisal systems can be an effective way to drive performance. But our research indicates that many organisations are still performing poorly in assessing performance in this way. Better linking of individual SMART objectives with performance reviews, more regular meetings to assess performance rather than ‘once a year’ catch ups and better training for managers on how to use appraisals to develop staff could all help to increase the effectiveness of performance management.</a:t>
            </a:r>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13</a:t>
            </a:fld>
            <a:endParaRPr lang="en-US"/>
          </a:p>
        </p:txBody>
      </p:sp>
    </p:spTree>
    <p:extLst>
      <p:ext uri="{BB962C8B-B14F-4D97-AF65-F5344CB8AC3E}">
        <p14:creationId xmlns:p14="http://schemas.microsoft.com/office/powerpoint/2010/main" val="294598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research leads ILM to conclude that although performance related financial incentives are fairly</a:t>
            </a:r>
            <a:r>
              <a:rPr lang="en-GB" baseline="0" dirty="0" smtClean="0"/>
              <a:t> common, they are only effective for a minority of staff. Instead efforts to promote a positive working environment and develop the management relationships between managers and their report are likely to be more effective and engage the majority of staff.</a:t>
            </a:r>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14</a:t>
            </a:fld>
            <a:endParaRPr lang="en-US"/>
          </a:p>
        </p:txBody>
      </p:sp>
    </p:spTree>
    <p:extLst>
      <p:ext uri="{BB962C8B-B14F-4D97-AF65-F5344CB8AC3E}">
        <p14:creationId xmlns:p14="http://schemas.microsoft.com/office/powerpoint/2010/main" val="4225945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ＭＳ Ｐゴシック" charset="0"/>
                <a:cs typeface="ＭＳ Ｐゴシック" charset="0"/>
              </a:rPr>
              <a:t>Employees indicated that enjoyment of their job was the single most important factor in motivating them to perform in the workplace. Whether someone likes what they do is influenced by a variety of factors, but well-considered job design and the structure of a team can have a huge impact on how motivated an employee feels. Allowing employees to have autonomy in a role (important to 22% of respondents), frequent interaction with other colleagues and a chance to innovate can all improve their sense of job enjoyment and increase their level of motivation. Training managers to motivate staff and create an atmosphere where they are listened to, coached and given autonomy to perform can all impact on how much an employee enjoys their work. </a:t>
            </a:r>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16</a:t>
            </a:fld>
            <a:endParaRPr lang="en-US"/>
          </a:p>
        </p:txBody>
      </p:sp>
    </p:spTree>
    <p:extLst>
      <p:ext uri="{BB962C8B-B14F-4D97-AF65-F5344CB8AC3E}">
        <p14:creationId xmlns:p14="http://schemas.microsoft.com/office/powerpoint/2010/main" val="1916205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ＭＳ Ｐゴシック" charset="0"/>
                <a:cs typeface="ＭＳ Ｐゴシック" charset="0"/>
              </a:rPr>
              <a:t>While performance-related bonuses were largely ineffective, a fair financial package (base salary, benefits and pension scheme) was highly valued by employees and ranked as an important motivator. Instead of costly and ineffective bonus schemes, the research shows that increasing base salaries and investing in improving an employee’s basic enjoyment of their role would be more effective ways of improving performance. Non-financial recognition and reward, improved office environments, team and company away days and schemes that encourage innovation and creative thinking are all more effective drivers of focus, effort and commitment. </a:t>
            </a:r>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17</a:t>
            </a:fld>
            <a:endParaRPr lang="en-US"/>
          </a:p>
        </p:txBody>
      </p:sp>
    </p:spTree>
    <p:extLst>
      <p:ext uri="{BB962C8B-B14F-4D97-AF65-F5344CB8AC3E}">
        <p14:creationId xmlns:p14="http://schemas.microsoft.com/office/powerpoint/2010/main" val="689488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ＭＳ Ｐゴシック" charset="0"/>
                <a:cs typeface="ＭＳ Ｐゴシック" charset="0"/>
              </a:rPr>
              <a:t>Part-time workers in this research were more positive, motivated and engaged with their teams than their full time counterparts. A growing proportion of the UK workforce are employed in part-time roles, and organisations that employ part-time staff are reaping the benefits of a talented and engaged workforce. Employers should not be afraid of creating a ‘decimal point’ in their workforce, designing and recruiting for jobs that fall outside the traditional 40-hour a week standard. Embracing a more positive attitude to flexible working will also help employers retain talented staff who move from one stage of their career to the next and whose work preferences change. </a:t>
            </a:r>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18</a:t>
            </a:fld>
            <a:endParaRPr lang="en-US"/>
          </a:p>
        </p:txBody>
      </p:sp>
    </p:spTree>
    <p:extLst>
      <p:ext uri="{BB962C8B-B14F-4D97-AF65-F5344CB8AC3E}">
        <p14:creationId xmlns:p14="http://schemas.microsoft.com/office/powerpoint/2010/main" val="968508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ＭＳ Ｐゴシック" charset="0"/>
                <a:cs typeface="ＭＳ Ｐゴシック" charset="0"/>
              </a:rPr>
              <a:t>How well employees got on with their managers, how well they felt they were treated and valued and the sense of control they feel over their work were all important to employees in improving their sense of motivation. Our results show that managers can never do enough of the basics of good management, so developing your managers’ people management skills is essential in improving and maintaining motivation. Train managers to use coaching styles, give effective feedback and encourage a culture of innovation where employees feel free to contribute ideas. Appraisals were also identified as a weak point in the research, with many employees giving examples of poor practice. The challenge facing HR and L&amp;D teams is to design and implement an effective appraisal process that clearly links performance with review and to ensure managers are trained in administering it effectively. Without these, appraisals will continue to have little impact on motivation and performance.</a:t>
            </a:r>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19</a:t>
            </a:fld>
            <a:endParaRPr lang="en-US"/>
          </a:p>
        </p:txBody>
      </p:sp>
    </p:spTree>
    <p:extLst>
      <p:ext uri="{BB962C8B-B14F-4D97-AF65-F5344CB8AC3E}">
        <p14:creationId xmlns:p14="http://schemas.microsoft.com/office/powerpoint/2010/main" val="162548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ＭＳ Ｐゴシック" charset="0"/>
                <a:cs typeface="ＭＳ Ｐゴシック" charset="0"/>
              </a:rPr>
              <a:t>The aims of the research were to explore: </a:t>
            </a:r>
          </a:p>
          <a:p>
            <a:pPr marL="171450" indent="-171450">
              <a:buFont typeface="Arial" pitchFamily="34" charset="0"/>
              <a:buChar char="•"/>
            </a:pPr>
            <a:r>
              <a:rPr lang="en-GB" sz="1200" b="0" i="0" u="none" strike="noStrike" kern="1200" baseline="0" dirty="0" smtClean="0">
                <a:solidFill>
                  <a:schemeClr val="tx1"/>
                </a:solidFill>
                <a:latin typeface="+mn-lt"/>
                <a:ea typeface="ＭＳ Ｐゴシック" charset="0"/>
                <a:cs typeface="ＭＳ Ｐゴシック" charset="0"/>
              </a:rPr>
              <a:t>how employees felt about their jobs, their managers and their employers, their access to training, the rewards they get for their work and how their performances was assessed, and how important these factors were to them </a:t>
            </a:r>
          </a:p>
          <a:p>
            <a:pPr marL="171450" indent="-171450">
              <a:buFont typeface="Arial" pitchFamily="34" charset="0"/>
              <a:buChar char="•"/>
            </a:pPr>
            <a:r>
              <a:rPr lang="en-GB" sz="1200" b="0" i="0" u="none" strike="noStrike" kern="1200" baseline="0" dirty="0" smtClean="0">
                <a:solidFill>
                  <a:schemeClr val="tx1"/>
                </a:solidFill>
                <a:latin typeface="+mn-lt"/>
                <a:ea typeface="ＭＳ Ｐゴシック" charset="0"/>
                <a:cs typeface="ＭＳ Ｐゴシック" charset="0"/>
              </a:rPr>
              <a:t>managers’ perceptions of their employees’ views on these topics, to determine just how well their perceptions aligned with what employees told us. </a:t>
            </a:r>
          </a:p>
          <a:p>
            <a:endParaRPr lang="en-GB" dirty="0" smtClean="0"/>
          </a:p>
          <a:p>
            <a:r>
              <a:rPr lang="en-GB" dirty="0" smtClean="0"/>
              <a:t>Methodology:</a:t>
            </a:r>
          </a:p>
          <a:p>
            <a:r>
              <a:rPr lang="en-GB" sz="1200" b="0" i="0" u="none" strike="noStrike" kern="1200" baseline="0" dirty="0" smtClean="0">
                <a:solidFill>
                  <a:schemeClr val="tx1"/>
                </a:solidFill>
                <a:latin typeface="+mn-lt"/>
                <a:ea typeface="ＭＳ Ｐゴシック" charset="0"/>
                <a:cs typeface="ＭＳ Ｐゴシック" charset="0"/>
              </a:rPr>
              <a:t>Following initial desk research to review the available literature, two online surveys were designed to reflect the dominant concepts and practices that influence managerial behaviour and employment practices in the UK. It was tested (piloted) with a small group of respondents before being completed by two separate samples:</a:t>
            </a:r>
          </a:p>
          <a:p>
            <a:endParaRPr lang="en-GB" sz="1200" b="0" i="0" u="none" strike="noStrike" kern="1200" baseline="0" dirty="0" smtClean="0">
              <a:solidFill>
                <a:schemeClr val="tx1"/>
              </a:solidFill>
              <a:latin typeface="+mn-lt"/>
              <a:ea typeface="ＭＳ Ｐゴシック" charset="0"/>
              <a:cs typeface="ＭＳ Ｐゴシック" charset="0"/>
            </a:endParaRPr>
          </a:p>
          <a:p>
            <a:pPr marL="171450" indent="-171450">
              <a:buFont typeface="Arial" pitchFamily="34" charset="0"/>
              <a:buChar char="•"/>
            </a:pPr>
            <a:r>
              <a:rPr lang="en-GB" sz="1200" b="0" i="0" u="none" strike="noStrike" kern="1200" baseline="0" dirty="0" smtClean="0">
                <a:solidFill>
                  <a:schemeClr val="tx1"/>
                </a:solidFill>
                <a:latin typeface="+mn-lt"/>
                <a:ea typeface="ＭＳ Ｐゴシック" charset="0"/>
                <a:cs typeface="ＭＳ Ｐゴシック" charset="0"/>
              </a:rPr>
              <a:t>1018 non-managerial employees were selected (from a </a:t>
            </a:r>
            <a:r>
              <a:rPr lang="en-GB" sz="1200" b="0" i="0" u="none" strike="noStrike" kern="1200" baseline="0" dirty="0" err="1" smtClean="0">
                <a:solidFill>
                  <a:schemeClr val="tx1"/>
                </a:solidFill>
                <a:latin typeface="+mn-lt"/>
                <a:ea typeface="ＭＳ Ｐゴシック" charset="0"/>
                <a:cs typeface="ＭＳ Ｐゴシック" charset="0"/>
              </a:rPr>
              <a:t>Toluna</a:t>
            </a:r>
            <a:r>
              <a:rPr lang="en-GB" sz="1200" b="0" i="0" u="none" strike="noStrike" kern="1200" baseline="0" dirty="0" smtClean="0">
                <a:solidFill>
                  <a:schemeClr val="tx1"/>
                </a:solidFill>
                <a:latin typeface="+mn-lt"/>
                <a:ea typeface="ＭＳ Ｐゴシック" charset="0"/>
                <a:cs typeface="ＭＳ Ｐゴシック" charset="0"/>
              </a:rPr>
              <a:t>, market research agency, Respondent Panel) to be broadly representative of the UK workforce, in terms of age, sex and employment sector.</a:t>
            </a:r>
          </a:p>
          <a:p>
            <a:pPr marL="171450" indent="-171450">
              <a:buFont typeface="Arial" pitchFamily="34" charset="0"/>
              <a:buChar char="•"/>
            </a:pPr>
            <a:r>
              <a:rPr lang="en-GB" sz="1200" b="0" i="0" u="none" strike="noStrike" kern="1200" baseline="0" dirty="0" smtClean="0">
                <a:solidFill>
                  <a:schemeClr val="tx1"/>
                </a:solidFill>
                <a:latin typeface="+mn-lt"/>
                <a:ea typeface="ＭＳ Ｐゴシック" charset="0"/>
                <a:cs typeface="ＭＳ Ｐゴシック" charset="0"/>
              </a:rPr>
              <a:t>1,091 managers drawn from ILM’s membership. This latter also broadly reflected the profile of UK managers, in terms of demographics and </a:t>
            </a:r>
            <a:r>
              <a:rPr lang="en-GB" sz="1200" b="0" i="0" u="none" strike="noStrike" kern="1200" baseline="0" dirty="0" err="1" smtClean="0">
                <a:solidFill>
                  <a:schemeClr val="tx1"/>
                </a:solidFill>
                <a:latin typeface="+mn-lt"/>
                <a:ea typeface="ＭＳ Ｐゴシック" charset="0"/>
                <a:cs typeface="ＭＳ Ｐゴシック" charset="0"/>
              </a:rPr>
              <a:t>sectoral</a:t>
            </a:r>
            <a:r>
              <a:rPr lang="en-GB" sz="1200" b="0" i="0" u="none" strike="noStrike" kern="1200" baseline="0" dirty="0" smtClean="0">
                <a:solidFill>
                  <a:schemeClr val="tx1"/>
                </a:solidFill>
                <a:latin typeface="+mn-lt"/>
                <a:ea typeface="ＭＳ Ｐゴシック" charset="0"/>
                <a:cs typeface="ＭＳ Ｐゴシック" charset="0"/>
              </a:rPr>
              <a:t> employment. The fieldwork was undertaken during July 2013. </a:t>
            </a:r>
          </a:p>
          <a:p>
            <a:pPr marL="0" indent="0">
              <a:buFont typeface="Arial" pitchFamily="34" charset="0"/>
              <a:buNone/>
            </a:pPr>
            <a:endParaRPr lang="en-GB" sz="1200" b="0" i="0" u="none" strike="noStrike" kern="1200" baseline="0" dirty="0" smtClean="0">
              <a:solidFill>
                <a:schemeClr val="tx1"/>
              </a:solidFill>
              <a:latin typeface="+mn-lt"/>
              <a:ea typeface="ＭＳ Ｐゴシック" charset="0"/>
              <a:cs typeface="ＭＳ Ｐゴシック" charset="0"/>
            </a:endParaRPr>
          </a:p>
          <a:p>
            <a:pPr marL="0" indent="0">
              <a:buFont typeface="Arial" pitchFamily="34" charset="0"/>
              <a:buNone/>
            </a:pPr>
            <a:r>
              <a:rPr lang="en-GB" sz="1200" b="0" i="0" u="none" strike="noStrike" kern="1200" baseline="0" dirty="0" smtClean="0">
                <a:solidFill>
                  <a:schemeClr val="tx1"/>
                </a:solidFill>
                <a:latin typeface="+mn-lt"/>
                <a:ea typeface="ＭＳ Ｐゴシック" charset="0"/>
                <a:cs typeface="ＭＳ Ｐゴシック" charset="0"/>
              </a:rPr>
              <a:t>Most of the questions were closed, rating scales (or multiple choice), but respondents had the opportunity to add additional information to some, and two questions were designed as open questions, to generate responses in both employees’ and managers’ own words. These were subsequently coded and collated to identify common responses.</a:t>
            </a:r>
          </a:p>
          <a:p>
            <a:pPr marL="0" indent="0">
              <a:buFont typeface="Arial" pitchFamily="34" charset="0"/>
              <a:buNone/>
            </a:pPr>
            <a:endParaRPr lang="en-GB" sz="1200" b="0" i="0" u="none" strike="noStrike" kern="1200" baseline="0" dirty="0" smtClean="0">
              <a:solidFill>
                <a:schemeClr val="tx1"/>
              </a:solidFill>
              <a:latin typeface="+mn-lt"/>
              <a:ea typeface="ＭＳ Ｐゴシック" charset="0"/>
              <a:cs typeface="ＭＳ Ｐゴシック" charset="0"/>
            </a:endParaRPr>
          </a:p>
          <a:p>
            <a:pPr marL="0" indent="0">
              <a:buFont typeface="Arial" pitchFamily="34" charset="0"/>
              <a:buNone/>
            </a:pPr>
            <a:r>
              <a:rPr lang="en-GB" sz="1200" b="0" i="0" u="none" strike="noStrike" kern="1200" baseline="0" dirty="0" smtClean="0">
                <a:solidFill>
                  <a:schemeClr val="tx1"/>
                </a:solidFill>
                <a:latin typeface="+mn-lt"/>
                <a:ea typeface="ＭＳ Ｐゴシック" charset="0"/>
                <a:cs typeface="ＭＳ Ｐゴシック" charset="0"/>
              </a:rPr>
              <a:t>The survey was conducted in line with the Market Research Society (MRS) Code of Conduct. All responses were anonymous but respondents were asked if they would be willing to be contacted for PR purposes, and were also incentivised to take part in the survey.</a:t>
            </a:r>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2</a:t>
            </a:fld>
            <a:endParaRPr lang="en-US"/>
          </a:p>
        </p:txBody>
      </p:sp>
    </p:spTree>
    <p:extLst>
      <p:ext uri="{BB962C8B-B14F-4D97-AF65-F5344CB8AC3E}">
        <p14:creationId xmlns:p14="http://schemas.microsoft.com/office/powerpoint/2010/main" val="214816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(over two thirds)</a:t>
            </a:r>
            <a:r>
              <a:rPr lang="en-GB" baseline="0" dirty="0" smtClean="0"/>
              <a:t> of employees are highly or fairly well motivated but over a fifth (22%) responded that they were either not that well motivated or quite lacking in motivation in their job and not caring what their employer is trying to achieve or how they can contribute. (Nearly 8% again said that they didn’t know or want to say.) </a:t>
            </a:r>
          </a:p>
          <a:p>
            <a:endParaRPr lang="en-GB" baseline="0" dirty="0" smtClean="0"/>
          </a:p>
          <a:p>
            <a:r>
              <a:rPr lang="en-GB" baseline="0" dirty="0" smtClean="0"/>
              <a:t>ILM also asked the sample of employees for one thing that would motivate them to do more . Nearly a third (31%) suggested improving working environment through better treatment and more praise – feeling more valued. Almost a quarter suggested better pay and rewards. The next most popular suggestion was to improve operational systems and equipment. </a:t>
            </a:r>
          </a:p>
          <a:p>
            <a:endParaRPr lang="en-GB" baseline="0" dirty="0" smtClean="0"/>
          </a:p>
          <a:p>
            <a:r>
              <a:rPr lang="en-GB" baseline="0" dirty="0" smtClean="0"/>
              <a:t>These responses show that </a:t>
            </a:r>
            <a:r>
              <a:rPr lang="en-GB" sz="1200" b="0" i="0" u="none" strike="noStrike" kern="1200" baseline="0" dirty="0" smtClean="0">
                <a:solidFill>
                  <a:schemeClr val="tx1"/>
                </a:solidFill>
                <a:latin typeface="+mn-lt"/>
                <a:ea typeface="ＭＳ Ｐゴシック" charset="0"/>
                <a:cs typeface="ＭＳ Ｐゴシック" charset="0"/>
              </a:rPr>
              <a:t>better working environments, support/feedback from their manager and adequate pay and benefits are both highly motivating and increasingly desired by employees. They also show that there is work still to do in improving interpersonal skills in management in order to fulfil this need for better communication. Managers who understand and utilise these tools to motivate will be able to get the best out of their workforce and produce a happier, more productive environment. </a:t>
            </a:r>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3</a:t>
            </a:fld>
            <a:endParaRPr lang="en-US"/>
          </a:p>
        </p:txBody>
      </p:sp>
    </p:spTree>
    <p:extLst>
      <p:ext uri="{BB962C8B-B14F-4D97-AF65-F5344CB8AC3E}">
        <p14:creationId xmlns:p14="http://schemas.microsoft.com/office/powerpoint/2010/main" val="366730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ＭＳ Ｐゴシック" charset="0"/>
                <a:cs typeface="ＭＳ Ｐゴシック" charset="0"/>
              </a:rPr>
              <a:t>There are two types of motivators – Intrinsic and Extrinsic.</a:t>
            </a:r>
          </a:p>
          <a:p>
            <a:endParaRPr lang="en-GB" sz="1200" b="0" i="0" u="none" strike="noStrike" kern="1200" baseline="0" dirty="0" smtClean="0">
              <a:solidFill>
                <a:schemeClr val="tx1"/>
              </a:solidFill>
              <a:latin typeface="+mn-lt"/>
              <a:ea typeface="ＭＳ Ｐゴシック" charset="0"/>
              <a:cs typeface="ＭＳ Ｐゴシック" charset="0"/>
            </a:endParaRPr>
          </a:p>
          <a:p>
            <a:r>
              <a:rPr lang="en-GB" sz="1200" b="0" i="0" u="none" strike="noStrike" kern="1200" baseline="0" dirty="0" smtClean="0">
                <a:solidFill>
                  <a:schemeClr val="tx1"/>
                </a:solidFill>
                <a:latin typeface="+mn-lt"/>
                <a:ea typeface="ＭＳ Ｐゴシック" charset="0"/>
                <a:cs typeface="ＭＳ Ｐゴシック" charset="0"/>
              </a:rPr>
              <a:t>Intrinsic: relates to the individual attitudes and expectations of the employee about the role, the work and the people they work with. Intrinsically motivated work provides rewards by itself, for example the pleasure in achieving a task.</a:t>
            </a:r>
          </a:p>
          <a:p>
            <a:endParaRPr lang="en-GB" sz="1200" b="0" i="0" u="none" strike="noStrike" kern="1200" baseline="0" dirty="0" smtClean="0">
              <a:solidFill>
                <a:schemeClr val="tx1"/>
              </a:solidFill>
              <a:latin typeface="+mn-lt"/>
              <a:ea typeface="ＭＳ Ｐゴシック" charset="0"/>
              <a:cs typeface="ＭＳ Ｐゴシック" charset="0"/>
            </a:endParaRPr>
          </a:p>
          <a:p>
            <a:r>
              <a:rPr lang="en-GB" sz="1200" b="0" i="0" u="none" strike="noStrike" kern="1200" baseline="0" dirty="0" smtClean="0">
                <a:solidFill>
                  <a:schemeClr val="tx1"/>
                </a:solidFill>
                <a:latin typeface="+mn-lt"/>
                <a:ea typeface="ＭＳ Ｐゴシック" charset="0"/>
                <a:cs typeface="ＭＳ Ｐゴシック" charset="0"/>
              </a:rPr>
              <a:t>Extrinsic: relates to factors applied from elsewhere outside of the individual and often conditional on performance or output – </a:t>
            </a:r>
            <a:r>
              <a:rPr lang="en-GB" sz="1200" b="0" i="1" u="none" strike="noStrike" kern="1200" baseline="0" dirty="0" smtClean="0">
                <a:solidFill>
                  <a:schemeClr val="tx1"/>
                </a:solidFill>
                <a:latin typeface="+mn-lt"/>
                <a:ea typeface="ＭＳ Ｐゴシック" charset="0"/>
                <a:cs typeface="ＭＳ Ｐゴシック" charset="0"/>
              </a:rPr>
              <a:t>if you do this, then you will get that</a:t>
            </a:r>
            <a:r>
              <a:rPr lang="en-GB" sz="1200" b="0" i="0" u="none" strike="noStrike" kern="1200" baseline="0" dirty="0" smtClean="0">
                <a:solidFill>
                  <a:schemeClr val="tx1"/>
                </a:solidFill>
                <a:latin typeface="+mn-lt"/>
                <a:ea typeface="ＭＳ Ｐゴシック" charset="0"/>
                <a:cs typeface="ＭＳ Ｐゴシック" charset="0"/>
              </a:rPr>
              <a:t>. Extrinsic motivators include financial incentives and public awards or recognition.</a:t>
            </a:r>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4</a:t>
            </a:fld>
            <a:endParaRPr lang="en-US"/>
          </a:p>
        </p:txBody>
      </p:sp>
    </p:spTree>
    <p:extLst>
      <p:ext uri="{BB962C8B-B14F-4D97-AF65-F5344CB8AC3E}">
        <p14:creationId xmlns:p14="http://schemas.microsoft.com/office/powerpoint/2010/main" val="402010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Employees were asked to select the three most important factors to them from the list of</a:t>
            </a:r>
            <a:r>
              <a:rPr lang="en-GB" baseline="0" dirty="0" smtClean="0"/>
              <a:t> ten.</a:t>
            </a:r>
            <a:endParaRPr lang="en-GB" dirty="0" smtClean="0"/>
          </a:p>
          <a:p>
            <a:endParaRPr lang="en-GB" dirty="0" smtClean="0"/>
          </a:p>
          <a:p>
            <a:r>
              <a:rPr lang="en-GB" dirty="0" smtClean="0"/>
              <a:t>Providing</a:t>
            </a:r>
            <a:r>
              <a:rPr lang="en-GB" baseline="0" dirty="0" smtClean="0"/>
              <a:t> employees with an enjoyable job is the most effective way to motivate staff, with a competitive base salary and pension following second. The third most important factor is how well employees get on with the people they work with. These three factors lead by a sizeable margin.</a:t>
            </a:r>
          </a:p>
          <a:p>
            <a:endParaRPr lang="en-GB" baseline="0" dirty="0" smtClean="0"/>
          </a:p>
          <a:p>
            <a:r>
              <a:rPr lang="en-GB" baseline="0" dirty="0" smtClean="0"/>
              <a:t>(NB: These figures should total to 300% as each respondent could choose three items (factors); however some selected less than this, so the total is 255%.)</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5</a:t>
            </a:fld>
            <a:endParaRPr lang="en-US"/>
          </a:p>
        </p:txBody>
      </p:sp>
    </p:spTree>
    <p:extLst>
      <p:ext uri="{BB962C8B-B14F-4D97-AF65-F5344CB8AC3E}">
        <p14:creationId xmlns:p14="http://schemas.microsoft.com/office/powerpoint/2010/main" val="265515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 salary is</a:t>
            </a:r>
            <a:r>
              <a:rPr lang="en-GB" baseline="0" dirty="0" smtClean="0"/>
              <a:t> listed as the second most important motivator (49% employees chose it as one of their top three factors). But other financial incentives are much less so: performance related bonuses ranks as the 8</a:t>
            </a:r>
            <a:r>
              <a:rPr lang="en-GB" baseline="30000" dirty="0" smtClean="0"/>
              <a:t>th</a:t>
            </a:r>
            <a:r>
              <a:rPr lang="en-GB" baseline="0" dirty="0" smtClean="0"/>
              <a:t> most important motivator (only 13% selected it in their top three). Yet the use of financial incentives is commonly used by employers, </a:t>
            </a:r>
            <a:r>
              <a:rPr lang="en-GB" sz="1200" b="0" i="0" u="none" strike="noStrike" kern="1200" baseline="0" dirty="0" smtClean="0">
                <a:solidFill>
                  <a:schemeClr val="tx1"/>
                </a:solidFill>
                <a:latin typeface="+mn-lt"/>
                <a:ea typeface="ＭＳ Ｐゴシック" charset="0"/>
                <a:cs typeface="ＭＳ Ｐゴシック" charset="0"/>
              </a:rPr>
              <a:t>43% of respondents indicated that their employer uses some form of financial bonus. Personal performance-related bonuses are the most common reward scheme in operation (13%), with bonuses related to business performance (10%) and performance related pay increments (6%) the next most popular.</a:t>
            </a:r>
          </a:p>
          <a:p>
            <a:endParaRPr lang="en-GB" sz="1200" b="0" i="0" u="none" strike="noStrike" kern="1200" baseline="0" dirty="0" smtClean="0">
              <a:solidFill>
                <a:schemeClr val="tx1"/>
              </a:solidFill>
              <a:latin typeface="+mn-lt"/>
              <a:ea typeface="ＭＳ Ｐゴシック" charset="0"/>
              <a:cs typeface="ＭＳ Ｐゴシック" charset="0"/>
            </a:endParaRPr>
          </a:p>
          <a:p>
            <a:r>
              <a:rPr lang="en-GB" sz="1200" b="0" i="0" u="none" strike="noStrike" kern="1200" baseline="0" dirty="0" smtClean="0">
                <a:solidFill>
                  <a:schemeClr val="tx1"/>
                </a:solidFill>
                <a:latin typeface="+mn-lt"/>
                <a:ea typeface="ＭＳ Ｐゴシック" charset="0"/>
                <a:cs typeface="ＭＳ Ｐゴシック" charset="0"/>
              </a:rPr>
              <a:t>This varies by sex and sector. Over half of men (54%) and one third of women (33%) indicated that financial incentives are available at their workplace in some form, indicating that men are significantly more likely to receive a bonus than women. Far more private sector employers offer financial incentives (41%) than employers in the third (21%) or public sector (22%). </a:t>
            </a:r>
          </a:p>
          <a:p>
            <a:endParaRPr lang="en-GB" sz="1200" b="0" i="0" u="none" strike="noStrike" kern="1200" baseline="0" dirty="0" smtClean="0">
              <a:solidFill>
                <a:schemeClr val="tx1"/>
              </a:solidFill>
              <a:latin typeface="+mn-lt"/>
              <a:ea typeface="ＭＳ Ｐゴシック" charset="0"/>
            </a:endParaRPr>
          </a:p>
          <a:p>
            <a:r>
              <a:rPr lang="en-GB" sz="1200" b="0" i="0" u="none" strike="noStrike" kern="1200" baseline="0" dirty="0" smtClean="0">
                <a:solidFill>
                  <a:schemeClr val="tx1"/>
                </a:solidFill>
                <a:latin typeface="+mn-lt"/>
                <a:ea typeface="ＭＳ Ｐゴシック" charset="0"/>
                <a:cs typeface="ＭＳ Ｐゴシック" charset="0"/>
              </a:rPr>
              <a:t>When asked about the impact of these financial incentives, employees were divided, with 46% saying they are ‘very’ or ‘pretty’ important to them; 34% saying they are ‘unimportant’, and 20% falling somewhere in the middle. Only the 31% who said it was very important, were continually aware of the financial incentive on offer and their need to put in that extra effort to achieve it. The rest only remembered from time to time or had dismissed the incentives as unreachable.</a:t>
            </a:r>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6</a:t>
            </a:fld>
            <a:endParaRPr lang="en-US"/>
          </a:p>
        </p:txBody>
      </p:sp>
    </p:spTree>
    <p:extLst>
      <p:ext uri="{BB962C8B-B14F-4D97-AF65-F5344CB8AC3E}">
        <p14:creationId xmlns:p14="http://schemas.microsoft.com/office/powerpoint/2010/main" val="3667307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message from this graph is clear – managers think they are performing better in these areas than employees do. There is a word of methodological warning here. The employees and managers are from separate samples and are not talking directly about each other (the managers in the sample are not managing the employees in the sample). Also the managers are drawn from the ILM membership, who we would logically expect to be more interested in performing well as managers. Hence in this respect our sample of managers may be slightly less representative of the UK population of managers as a whole and the two sets of responses may not be so contradictory.</a:t>
            </a:r>
          </a:p>
          <a:p>
            <a:endParaRPr lang="en-GB" baseline="0" dirty="0" smtClean="0"/>
          </a:p>
          <a:p>
            <a:r>
              <a:rPr lang="en-GB" baseline="0" dirty="0" smtClean="0"/>
              <a:t>Nevertheless (even if the rest of the manager population is as diligent about this area of management as our members) managers can probably not over do these things. Even if it is obvious to the individual manager, it may not be so obvious to their individual reports and those they are managing. So as a manager you can never really do enough of the ‘five fundamentals’ of good management: coaching, giving feedback, listening, recognising success and performance management.</a:t>
            </a:r>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7</a:t>
            </a:fld>
            <a:endParaRPr lang="en-US"/>
          </a:p>
        </p:txBody>
      </p:sp>
    </p:spTree>
    <p:extLst>
      <p:ext uri="{BB962C8B-B14F-4D97-AF65-F5344CB8AC3E}">
        <p14:creationId xmlns:p14="http://schemas.microsoft.com/office/powerpoint/2010/main" val="265515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Again (and bearing in mind the same methodological caveat) managers are significantly and consistently more positive, in their perceptions of their direct reports, than the employees themselves. Again this is important as these relate to the intrinsic motivational factors (identified earlier) that generally outweigh the extrinsic motivational factors.</a:t>
            </a:r>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8</a:t>
            </a:fld>
            <a:endParaRPr lang="en-US"/>
          </a:p>
        </p:txBody>
      </p:sp>
    </p:spTree>
    <p:extLst>
      <p:ext uri="{BB962C8B-B14F-4D97-AF65-F5344CB8AC3E}">
        <p14:creationId xmlns:p14="http://schemas.microsoft.com/office/powerpoint/2010/main" val="2655156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Overall, women are more highly motivated than men. They are significantly more likely to report that they are fairly</a:t>
            </a:r>
            <a:r>
              <a:rPr lang="en-GB" baseline="0" dirty="0" smtClean="0"/>
              <a:t> well motivated</a:t>
            </a:r>
            <a:r>
              <a:rPr lang="en-GB" dirty="0" smtClean="0"/>
              <a:t>. Conversely men are significantly more likely to report that they are either not that well motivated or quite</a:t>
            </a:r>
            <a:r>
              <a:rPr lang="en-GB" baseline="0" dirty="0" smtClean="0"/>
              <a:t> lacking in motivation.</a:t>
            </a:r>
            <a:r>
              <a:rPr lang="en-GB" dirty="0" smtClean="0"/>
              <a:t> While the relative rankings of motivational factors by women</a:t>
            </a:r>
            <a:r>
              <a:rPr lang="en-GB" baseline="0" dirty="0" smtClean="0"/>
              <a:t> and men are similar there are some differences. The biggest are job enjoyment for women and base salary, pension and benefits for men. There is a smaller difference by gender for the other factors listed.</a:t>
            </a:r>
            <a:endParaRPr lang="en-GB" dirty="0"/>
          </a:p>
        </p:txBody>
      </p:sp>
      <p:sp>
        <p:nvSpPr>
          <p:cNvPr id="4" name="Slide Number Placeholder 3"/>
          <p:cNvSpPr>
            <a:spLocks noGrp="1"/>
          </p:cNvSpPr>
          <p:nvPr>
            <p:ph type="sldNum" sz="quarter" idx="10"/>
          </p:nvPr>
        </p:nvSpPr>
        <p:spPr/>
        <p:txBody>
          <a:bodyPr/>
          <a:lstStyle/>
          <a:p>
            <a:pPr>
              <a:defRPr/>
            </a:pPr>
            <a:fld id="{1A528D30-7919-0747-A508-B12F5876B8CB}" type="slidenum">
              <a:rPr lang="en-US" smtClean="0"/>
              <a:pPr>
                <a:defRPr/>
              </a:pPr>
              <a:t>9</a:t>
            </a:fld>
            <a:endParaRPr lang="en-US"/>
          </a:p>
        </p:txBody>
      </p:sp>
    </p:spTree>
    <p:extLst>
      <p:ext uri="{BB962C8B-B14F-4D97-AF65-F5344CB8AC3E}">
        <p14:creationId xmlns:p14="http://schemas.microsoft.com/office/powerpoint/2010/main" val="3667307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0282" y="433495"/>
            <a:ext cx="1170222" cy="8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hasCustomPrompt="1"/>
          </p:nvPr>
        </p:nvSpPr>
        <p:spPr>
          <a:xfrm>
            <a:off x="585905" y="3186785"/>
            <a:ext cx="8124599" cy="707886"/>
          </a:xfrm>
        </p:spPr>
        <p:txBody>
          <a:bodyPr wrap="square" anchor="t" anchorCtr="0">
            <a:spAutoFit/>
          </a:bodyPr>
          <a:lstStyle>
            <a:lvl1pPr algn="l">
              <a:defRPr sz="4000" spc="-80" baseline="0">
                <a:solidFill>
                  <a:schemeClr val="tx1"/>
                </a:solidFill>
              </a:defRPr>
            </a:lvl1pPr>
          </a:lstStyle>
          <a:p>
            <a:r>
              <a:rPr lang="en-GB" dirty="0" smtClean="0"/>
              <a:t>Enter presentation heading here</a:t>
            </a:r>
            <a:endParaRPr lang="en-US" dirty="0"/>
          </a:p>
        </p:txBody>
      </p:sp>
      <p:sp>
        <p:nvSpPr>
          <p:cNvPr id="9" name="Subtitle 2"/>
          <p:cNvSpPr>
            <a:spLocks noGrp="1"/>
          </p:cNvSpPr>
          <p:nvPr>
            <p:ph type="subTitle" idx="1" hasCustomPrompt="1"/>
          </p:nvPr>
        </p:nvSpPr>
        <p:spPr>
          <a:xfrm>
            <a:off x="585905" y="4233149"/>
            <a:ext cx="8124599" cy="1752600"/>
          </a:xfrm>
        </p:spPr>
        <p:txBody>
          <a:bodyPr/>
          <a:lstStyle>
            <a:lvl1pPr marL="0" indent="0" algn="l">
              <a:buNone/>
              <a:defRPr sz="2200" spc="-8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subheading / speaker here</a:t>
            </a:r>
            <a:endParaRPr lang="en-US" dirty="0"/>
          </a:p>
        </p:txBody>
      </p:sp>
      <p:pic>
        <p:nvPicPr>
          <p:cNvPr id="5" name="Picture 4" descr="ilmheader.jpg"/>
          <p:cNvPicPr>
            <a:picLocks noChangeAspect="1"/>
          </p:cNvPicPr>
          <p:nvPr userDrawn="1"/>
        </p:nvPicPr>
        <p:blipFill rotWithShape="1">
          <a:blip r:embed="rId3">
            <a:extLst>
              <a:ext uri="{28A0092B-C50C-407E-A947-70E740481C1C}">
                <a14:useLocalDpi xmlns:a14="http://schemas.microsoft.com/office/drawing/2010/main" val="0"/>
              </a:ext>
            </a:extLst>
          </a:blip>
          <a:srcRect l="11435" t="13842" r="60087" b="83397"/>
          <a:stretch/>
        </p:blipFill>
        <p:spPr>
          <a:xfrm>
            <a:off x="585905" y="417267"/>
            <a:ext cx="2604010" cy="189334"/>
          </a:xfrm>
          <a:prstGeom prst="rect">
            <a:avLst/>
          </a:prstGeom>
        </p:spPr>
      </p:pic>
      <p:cxnSp>
        <p:nvCxnSpPr>
          <p:cNvPr id="6" name="Straight Connector 5"/>
          <p:cNvCxnSpPr/>
          <p:nvPr userDrawn="1"/>
        </p:nvCxnSpPr>
        <p:spPr>
          <a:xfrm>
            <a:off x="703058" y="4059399"/>
            <a:ext cx="8007446" cy="0"/>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4"/>
          <a:stretch>
            <a:fillRect/>
          </a:stretch>
        </p:blipFill>
        <p:spPr>
          <a:xfrm>
            <a:off x="2273300" y="3276600"/>
            <a:ext cx="4597400" cy="304800"/>
          </a:xfrm>
          <a:prstGeom prst="rect">
            <a:avLst/>
          </a:prstGeom>
        </p:spPr>
      </p:pic>
    </p:spTree>
    <p:extLst>
      <p:ext uri="{BB962C8B-B14F-4D97-AF65-F5344CB8AC3E}">
        <p14:creationId xmlns:p14="http://schemas.microsoft.com/office/powerpoint/2010/main" val="209468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oint text slide">
    <p:spTree>
      <p:nvGrpSpPr>
        <p:cNvPr id="1" name=""/>
        <p:cNvGrpSpPr/>
        <p:nvPr/>
      </p:nvGrpSpPr>
      <p:grpSpPr>
        <a:xfrm>
          <a:off x="0" y="0"/>
          <a:ext cx="0" cy="0"/>
          <a:chOff x="0" y="0"/>
          <a:chExt cx="0" cy="0"/>
        </a:xfrm>
      </p:grpSpPr>
      <p:sp>
        <p:nvSpPr>
          <p:cNvPr id="8" name="Rectangle 7"/>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9" name="Picture 8" descr="logo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365725"/>
            <a:ext cx="6635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hasCustomPrompt="1"/>
          </p:nvPr>
        </p:nvSpPr>
        <p:spPr>
          <a:xfrm>
            <a:off x="457200" y="167642"/>
            <a:ext cx="7247467" cy="882473"/>
          </a:xfrm>
          <a:ln>
            <a:noFill/>
          </a:ln>
        </p:spPr>
        <p:txBody>
          <a:bodyPr lIns="0"/>
          <a:lstStyle>
            <a:lvl1pPr>
              <a:defRPr sz="3600" baseline="0">
                <a:ln>
                  <a:noFill/>
                </a:ln>
                <a:solidFill>
                  <a:schemeClr val="bg1"/>
                </a:solidFill>
              </a:defRPr>
            </a:lvl1pPr>
          </a:lstStyle>
          <a:p>
            <a:r>
              <a:rPr lang="en-GB" dirty="0" smtClean="0"/>
              <a:t>Enter heading here</a:t>
            </a:r>
            <a:endParaRPr lang="en-US" dirty="0"/>
          </a:p>
        </p:txBody>
      </p:sp>
      <p:sp>
        <p:nvSpPr>
          <p:cNvPr id="10" name="Content Placeholder 2"/>
          <p:cNvSpPr>
            <a:spLocks noGrp="1"/>
          </p:cNvSpPr>
          <p:nvPr>
            <p:ph idx="13"/>
          </p:nvPr>
        </p:nvSpPr>
        <p:spPr>
          <a:xfrm>
            <a:off x="457199" y="2604151"/>
            <a:ext cx="1841864" cy="3472202"/>
          </a:xfrm>
        </p:spPr>
        <p:txBody>
          <a:bodyPr anchor="t" anchorCtr="0">
            <a:normAutofit/>
          </a:bodyPr>
          <a:lstStyle>
            <a:lvl1pPr marL="0" indent="0">
              <a:buClr>
                <a:schemeClr val="accent1"/>
              </a:buClr>
              <a:buFontTx/>
              <a:buNone/>
              <a:defRPr sz="1600" spc="-80">
                <a:solidFill>
                  <a:schemeClr val="accent3"/>
                </a:solidFill>
              </a:defRPr>
            </a:lvl1pPr>
            <a:lvl2pPr marL="669600" indent="-285750">
              <a:buClr>
                <a:schemeClr val="accent2"/>
              </a:buClr>
              <a:buSzPct val="85000"/>
              <a:buFont typeface="Lucida Grande"/>
              <a:buChar char="»"/>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GB" dirty="0" smtClean="0"/>
              <a:t>Click to edit Master text styles</a:t>
            </a:r>
          </a:p>
        </p:txBody>
      </p:sp>
      <p:sp>
        <p:nvSpPr>
          <p:cNvPr id="13" name="Date Placeholder 6"/>
          <p:cNvSpPr>
            <a:spLocks noGrp="1"/>
          </p:cNvSpPr>
          <p:nvPr>
            <p:ph type="dt" sz="half" idx="15"/>
          </p:nvPr>
        </p:nvSpPr>
        <p:spPr>
          <a:xfrm>
            <a:off x="6637338" y="6356350"/>
            <a:ext cx="2133600" cy="365125"/>
          </a:xfrm>
          <a:prstGeom prst="rect">
            <a:avLst/>
          </a:prstGeom>
        </p:spPr>
        <p:txBody>
          <a:bodyPr/>
          <a:lstStyle>
            <a:lvl1pPr>
              <a:defRPr/>
            </a:lvl1pPr>
          </a:lstStyle>
          <a:p>
            <a:pPr>
              <a:defRPr/>
            </a:pPr>
            <a:endParaRPr lang="en-US"/>
          </a:p>
        </p:txBody>
      </p:sp>
      <p:sp>
        <p:nvSpPr>
          <p:cNvPr id="14" name="Footer Placeholder 7"/>
          <p:cNvSpPr>
            <a:spLocks noGrp="1"/>
          </p:cNvSpPr>
          <p:nvPr>
            <p:ph type="ftr" sz="quarter" idx="16"/>
          </p:nvPr>
        </p:nvSpPr>
        <p:spPr/>
        <p:txBody>
          <a:bodyPr/>
          <a:lstStyle>
            <a:lvl1pPr>
              <a:defRPr/>
            </a:lvl1pPr>
          </a:lstStyle>
          <a:p>
            <a:pPr>
              <a:defRPr/>
            </a:pPr>
            <a:r>
              <a:rPr lang="en-US"/>
              <a:t>ILM Example presentation</a:t>
            </a:r>
          </a:p>
        </p:txBody>
      </p:sp>
      <p:sp>
        <p:nvSpPr>
          <p:cNvPr id="15" name="Slide Number Placeholder 8"/>
          <p:cNvSpPr>
            <a:spLocks noGrp="1"/>
          </p:cNvSpPr>
          <p:nvPr>
            <p:ph type="sldNum" sz="quarter" idx="17"/>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A57E303-57FD-FB44-A898-3135EF2D32DF}" type="slidenum">
              <a:rPr lang="en-US"/>
              <a:pPr>
                <a:defRPr/>
              </a:pPr>
              <a:t>‹#›</a:t>
            </a:fld>
            <a:endParaRPr lang="en-US"/>
          </a:p>
        </p:txBody>
      </p:sp>
      <p:cxnSp>
        <p:nvCxnSpPr>
          <p:cNvPr id="4" name="Straight Connector 3"/>
          <p:cNvCxnSpPr/>
          <p:nvPr userDrawn="1"/>
        </p:nvCxnSpPr>
        <p:spPr>
          <a:xfrm>
            <a:off x="2447037" y="1535113"/>
            <a:ext cx="0" cy="454124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457199" y="1454738"/>
            <a:ext cx="1552471" cy="1200329"/>
          </a:xfrm>
          <a:prstGeom prst="rect">
            <a:avLst/>
          </a:prstGeom>
          <a:noFill/>
        </p:spPr>
        <p:txBody>
          <a:bodyPr wrap="square" rtlCol="0">
            <a:spAutoFit/>
          </a:bodyPr>
          <a:lstStyle/>
          <a:p>
            <a:r>
              <a:rPr lang="en-US" sz="7200" b="1" dirty="0" smtClean="0">
                <a:solidFill>
                  <a:srgbClr val="3DB7E4"/>
                </a:solidFill>
                <a:latin typeface="+mj-lt"/>
              </a:rPr>
              <a:t>1.</a:t>
            </a:r>
            <a:endParaRPr lang="en-US" sz="7200" b="1" dirty="0">
              <a:solidFill>
                <a:srgbClr val="3DB7E4"/>
              </a:solidFill>
              <a:latin typeface="+mj-lt"/>
            </a:endParaRPr>
          </a:p>
        </p:txBody>
      </p:sp>
      <p:sp>
        <p:nvSpPr>
          <p:cNvPr id="33" name="Content Placeholder 2"/>
          <p:cNvSpPr>
            <a:spLocks noGrp="1"/>
          </p:cNvSpPr>
          <p:nvPr>
            <p:ph idx="18"/>
          </p:nvPr>
        </p:nvSpPr>
        <p:spPr>
          <a:xfrm>
            <a:off x="2578264" y="2604151"/>
            <a:ext cx="1841864" cy="3472202"/>
          </a:xfrm>
        </p:spPr>
        <p:txBody>
          <a:bodyPr anchor="t" anchorCtr="0">
            <a:normAutofit/>
          </a:bodyPr>
          <a:lstStyle>
            <a:lvl1pPr marL="0" indent="0">
              <a:buClr>
                <a:schemeClr val="accent1"/>
              </a:buClr>
              <a:buFontTx/>
              <a:buNone/>
              <a:defRPr sz="1600" spc="-80">
                <a:solidFill>
                  <a:schemeClr val="accent3"/>
                </a:solidFill>
              </a:defRPr>
            </a:lvl1pPr>
            <a:lvl2pPr marL="669600" indent="-285750">
              <a:buClr>
                <a:schemeClr val="accent2"/>
              </a:buClr>
              <a:buSzPct val="85000"/>
              <a:buFont typeface="Lucida Grande"/>
              <a:buChar char="»"/>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GB" dirty="0" smtClean="0"/>
              <a:t>Click to edit Master text styles</a:t>
            </a:r>
          </a:p>
        </p:txBody>
      </p:sp>
      <p:cxnSp>
        <p:nvCxnSpPr>
          <p:cNvPr id="34" name="Straight Connector 33"/>
          <p:cNvCxnSpPr/>
          <p:nvPr userDrawn="1"/>
        </p:nvCxnSpPr>
        <p:spPr>
          <a:xfrm>
            <a:off x="4600256" y="1535113"/>
            <a:ext cx="0" cy="4541240"/>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userDrawn="1"/>
        </p:nvSpPr>
        <p:spPr>
          <a:xfrm>
            <a:off x="2578264" y="1454738"/>
            <a:ext cx="1552471" cy="1200329"/>
          </a:xfrm>
          <a:prstGeom prst="rect">
            <a:avLst/>
          </a:prstGeom>
          <a:noFill/>
        </p:spPr>
        <p:txBody>
          <a:bodyPr wrap="square" rtlCol="0">
            <a:spAutoFit/>
          </a:bodyPr>
          <a:lstStyle/>
          <a:p>
            <a:r>
              <a:rPr lang="en-US" sz="7200" b="1" dirty="0" smtClean="0">
                <a:solidFill>
                  <a:srgbClr val="3DB7E4"/>
                </a:solidFill>
                <a:latin typeface="+mj-lt"/>
              </a:rPr>
              <a:t>2.</a:t>
            </a:r>
            <a:endParaRPr lang="en-US" sz="7200" b="1" dirty="0">
              <a:solidFill>
                <a:srgbClr val="3DB7E4"/>
              </a:solidFill>
              <a:latin typeface="+mj-lt"/>
            </a:endParaRPr>
          </a:p>
        </p:txBody>
      </p:sp>
      <p:sp>
        <p:nvSpPr>
          <p:cNvPr id="36" name="Content Placeholder 2"/>
          <p:cNvSpPr>
            <a:spLocks noGrp="1"/>
          </p:cNvSpPr>
          <p:nvPr>
            <p:ph idx="19"/>
          </p:nvPr>
        </p:nvSpPr>
        <p:spPr>
          <a:xfrm>
            <a:off x="4769402" y="2654442"/>
            <a:ext cx="1841864" cy="3472202"/>
          </a:xfrm>
        </p:spPr>
        <p:txBody>
          <a:bodyPr anchor="t" anchorCtr="0">
            <a:normAutofit/>
          </a:bodyPr>
          <a:lstStyle>
            <a:lvl1pPr marL="0" indent="0">
              <a:buClr>
                <a:schemeClr val="accent1"/>
              </a:buClr>
              <a:buFontTx/>
              <a:buNone/>
              <a:defRPr sz="1600" spc="-80">
                <a:solidFill>
                  <a:schemeClr val="accent3"/>
                </a:solidFill>
              </a:defRPr>
            </a:lvl1pPr>
            <a:lvl2pPr marL="669600" indent="-285750">
              <a:buClr>
                <a:schemeClr val="accent2"/>
              </a:buClr>
              <a:buSzPct val="85000"/>
              <a:buFont typeface="Lucida Grande"/>
              <a:buChar char="»"/>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GB" dirty="0" smtClean="0"/>
              <a:t>Click to edit Master text styles</a:t>
            </a:r>
          </a:p>
        </p:txBody>
      </p:sp>
      <p:cxnSp>
        <p:nvCxnSpPr>
          <p:cNvPr id="37" name="Straight Connector 36"/>
          <p:cNvCxnSpPr/>
          <p:nvPr userDrawn="1"/>
        </p:nvCxnSpPr>
        <p:spPr>
          <a:xfrm>
            <a:off x="6759240" y="1585404"/>
            <a:ext cx="0" cy="4541240"/>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p:cNvSpPr txBox="1"/>
          <p:nvPr userDrawn="1"/>
        </p:nvSpPr>
        <p:spPr>
          <a:xfrm>
            <a:off x="4769402" y="1505029"/>
            <a:ext cx="1552471" cy="1200329"/>
          </a:xfrm>
          <a:prstGeom prst="rect">
            <a:avLst/>
          </a:prstGeom>
          <a:noFill/>
        </p:spPr>
        <p:txBody>
          <a:bodyPr wrap="square" rtlCol="0">
            <a:spAutoFit/>
          </a:bodyPr>
          <a:lstStyle/>
          <a:p>
            <a:r>
              <a:rPr lang="en-US" sz="7200" b="1" dirty="0" smtClean="0">
                <a:solidFill>
                  <a:srgbClr val="3DB7E4"/>
                </a:solidFill>
                <a:latin typeface="+mj-lt"/>
              </a:rPr>
              <a:t>3.</a:t>
            </a:r>
            <a:endParaRPr lang="en-US" sz="7200" b="1" dirty="0">
              <a:solidFill>
                <a:srgbClr val="3DB7E4"/>
              </a:solidFill>
              <a:latin typeface="+mj-lt"/>
            </a:endParaRPr>
          </a:p>
        </p:txBody>
      </p:sp>
      <p:sp>
        <p:nvSpPr>
          <p:cNvPr id="39" name="Content Placeholder 2"/>
          <p:cNvSpPr>
            <a:spLocks noGrp="1"/>
          </p:cNvSpPr>
          <p:nvPr>
            <p:ph idx="20"/>
          </p:nvPr>
        </p:nvSpPr>
        <p:spPr>
          <a:xfrm>
            <a:off x="6910014" y="2616633"/>
            <a:ext cx="1841864" cy="3472202"/>
          </a:xfrm>
        </p:spPr>
        <p:txBody>
          <a:bodyPr anchor="t" anchorCtr="0">
            <a:normAutofit/>
          </a:bodyPr>
          <a:lstStyle>
            <a:lvl1pPr marL="0" indent="0">
              <a:buClr>
                <a:schemeClr val="accent1"/>
              </a:buClr>
              <a:buFontTx/>
              <a:buNone/>
              <a:defRPr sz="1600" spc="-80">
                <a:solidFill>
                  <a:schemeClr val="accent3"/>
                </a:solidFill>
              </a:defRPr>
            </a:lvl1pPr>
            <a:lvl2pPr marL="669600" indent="-285750">
              <a:buClr>
                <a:schemeClr val="accent2"/>
              </a:buClr>
              <a:buSzPct val="85000"/>
              <a:buFont typeface="Lucida Grande"/>
              <a:buChar char="»"/>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GB" dirty="0" smtClean="0"/>
              <a:t>Click to edit Master text styles</a:t>
            </a:r>
          </a:p>
        </p:txBody>
      </p:sp>
      <p:sp>
        <p:nvSpPr>
          <p:cNvPr id="41" name="TextBox 40"/>
          <p:cNvSpPr txBox="1"/>
          <p:nvPr userDrawn="1"/>
        </p:nvSpPr>
        <p:spPr>
          <a:xfrm>
            <a:off x="6910014" y="1467220"/>
            <a:ext cx="1552471" cy="1200329"/>
          </a:xfrm>
          <a:prstGeom prst="rect">
            <a:avLst/>
          </a:prstGeom>
          <a:noFill/>
        </p:spPr>
        <p:txBody>
          <a:bodyPr wrap="square" rtlCol="0">
            <a:spAutoFit/>
          </a:bodyPr>
          <a:lstStyle/>
          <a:p>
            <a:r>
              <a:rPr lang="en-US" sz="7200" b="1" dirty="0" smtClean="0">
                <a:solidFill>
                  <a:srgbClr val="3DB7E4"/>
                </a:solidFill>
                <a:latin typeface="+mj-lt"/>
              </a:rPr>
              <a:t>4.</a:t>
            </a:r>
            <a:endParaRPr lang="en-US" sz="7200" b="1" dirty="0">
              <a:solidFill>
                <a:srgbClr val="3DB7E4"/>
              </a:solidFill>
              <a:latin typeface="+mj-lt"/>
            </a:endParaRPr>
          </a:p>
        </p:txBody>
      </p:sp>
    </p:spTree>
    <p:extLst>
      <p:ext uri="{BB962C8B-B14F-4D97-AF65-F5344CB8AC3E}">
        <p14:creationId xmlns:p14="http://schemas.microsoft.com/office/powerpoint/2010/main" val="76306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5" name="Picture 8" descr="logo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365725"/>
            <a:ext cx="6635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167642"/>
            <a:ext cx="7247467" cy="882473"/>
          </a:xfrm>
          <a:ln>
            <a:noFill/>
          </a:ln>
        </p:spPr>
        <p:txBody>
          <a:bodyPr lIns="0"/>
          <a:lstStyle>
            <a:lvl1pPr>
              <a:defRPr sz="3600">
                <a:ln>
                  <a:noFill/>
                </a:ln>
                <a:solidFill>
                  <a:schemeClr val="bg1"/>
                </a:solidFill>
              </a:defRPr>
            </a:lvl1pPr>
          </a:lstStyle>
          <a:p>
            <a:r>
              <a:rPr lang="en-GB" dirty="0" smtClean="0"/>
              <a:t>Click to edit Master title style</a:t>
            </a:r>
            <a:endParaRPr lang="en-US" dirty="0"/>
          </a:p>
        </p:txBody>
      </p:sp>
      <p:sp>
        <p:nvSpPr>
          <p:cNvPr id="7" name="Date Placeholder 2"/>
          <p:cNvSpPr>
            <a:spLocks noGrp="1"/>
          </p:cNvSpPr>
          <p:nvPr>
            <p:ph type="dt" sz="half" idx="10"/>
          </p:nvPr>
        </p:nvSpPr>
        <p:spPr>
          <a:xfrm>
            <a:off x="6637338" y="6356350"/>
            <a:ext cx="2133600" cy="365125"/>
          </a:xfrm>
          <a:prstGeom prst="rect">
            <a:avLst/>
          </a:prstGeom>
        </p:spPr>
        <p:txBody>
          <a:bodyPr/>
          <a:lstStyle>
            <a:lvl1pPr>
              <a:defRPr/>
            </a:lvl1pPr>
          </a:lstStyle>
          <a:p>
            <a:pPr>
              <a:defRPr/>
            </a:pPr>
            <a:endParaRPr lang="en-US"/>
          </a:p>
        </p:txBody>
      </p:sp>
      <p:sp>
        <p:nvSpPr>
          <p:cNvPr id="8" name="Footer Placeholder 3"/>
          <p:cNvSpPr>
            <a:spLocks noGrp="1"/>
          </p:cNvSpPr>
          <p:nvPr>
            <p:ph type="ftr" sz="quarter" idx="11"/>
          </p:nvPr>
        </p:nvSpPr>
        <p:spPr/>
        <p:txBody>
          <a:bodyPr/>
          <a:lstStyle>
            <a:lvl1pPr>
              <a:defRPr/>
            </a:lvl1pPr>
          </a:lstStyle>
          <a:p>
            <a:pPr>
              <a:defRPr/>
            </a:pPr>
            <a:r>
              <a:rPr lang="en-US"/>
              <a:t>ILM Example presentation</a:t>
            </a:r>
          </a:p>
        </p:txBody>
      </p:sp>
      <p:sp>
        <p:nvSpPr>
          <p:cNvPr id="9"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302A451-E149-1B4A-B017-B09BB20BCF75}" type="slidenum">
              <a:rPr lang="en-US"/>
              <a:pPr>
                <a:defRPr/>
              </a:pPr>
              <a:t>‹#›</a:t>
            </a:fld>
            <a:endParaRPr lang="en-US"/>
          </a:p>
        </p:txBody>
      </p:sp>
    </p:spTree>
    <p:extLst>
      <p:ext uri="{BB962C8B-B14F-4D97-AF65-F5344CB8AC3E}">
        <p14:creationId xmlns:p14="http://schemas.microsoft.com/office/powerpoint/2010/main" val="2047870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Rectangle 4"/>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6" name="Picture 8" descr="logo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365725"/>
            <a:ext cx="6635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457200" y="167642"/>
            <a:ext cx="7247467" cy="882473"/>
          </a:xfrm>
          <a:ln>
            <a:noFill/>
          </a:ln>
        </p:spPr>
        <p:txBody>
          <a:bodyPr lIns="0"/>
          <a:lstStyle>
            <a:lvl1pPr>
              <a:defRPr sz="3600">
                <a:ln>
                  <a:noFill/>
                </a:ln>
                <a:solidFill>
                  <a:schemeClr val="bg1"/>
                </a:solidFill>
              </a:defRPr>
            </a:lvl1pPr>
          </a:lstStyle>
          <a:p>
            <a:r>
              <a:rPr lang="en-GB" dirty="0" smtClean="0"/>
              <a:t>Click to edit Master title style</a:t>
            </a:r>
            <a:endParaRPr lang="en-US" dirty="0"/>
          </a:p>
        </p:txBody>
      </p:sp>
      <p:sp>
        <p:nvSpPr>
          <p:cNvPr id="7" name="Chart Placeholder 6"/>
          <p:cNvSpPr>
            <a:spLocks noGrp="1"/>
          </p:cNvSpPr>
          <p:nvPr>
            <p:ph type="chart" sz="quarter" idx="13"/>
          </p:nvPr>
        </p:nvSpPr>
        <p:spPr>
          <a:xfrm>
            <a:off x="457200" y="1538288"/>
            <a:ext cx="8229600" cy="4600575"/>
          </a:xfrm>
        </p:spPr>
        <p:txBody>
          <a:bodyPr/>
          <a:lstStyle/>
          <a:p>
            <a:pPr lvl="0"/>
            <a:endParaRPr lang="en-US" noProof="0" smtClean="0"/>
          </a:p>
        </p:txBody>
      </p:sp>
      <p:sp>
        <p:nvSpPr>
          <p:cNvPr id="9" name="Date Placeholder 2"/>
          <p:cNvSpPr>
            <a:spLocks noGrp="1"/>
          </p:cNvSpPr>
          <p:nvPr>
            <p:ph type="dt" sz="half" idx="14"/>
          </p:nvPr>
        </p:nvSpPr>
        <p:spPr>
          <a:xfrm>
            <a:off x="6637338" y="6356350"/>
            <a:ext cx="2133600" cy="365125"/>
          </a:xfrm>
          <a:prstGeom prst="rect">
            <a:avLst/>
          </a:prstGeom>
        </p:spPr>
        <p:txBody>
          <a:bodyPr/>
          <a:lstStyle>
            <a:lvl1pPr>
              <a:defRPr/>
            </a:lvl1pPr>
          </a:lstStyle>
          <a:p>
            <a:pPr>
              <a:defRPr/>
            </a:pPr>
            <a:endParaRPr lang="en-US"/>
          </a:p>
        </p:txBody>
      </p:sp>
      <p:sp>
        <p:nvSpPr>
          <p:cNvPr id="10" name="Footer Placeholder 3"/>
          <p:cNvSpPr>
            <a:spLocks noGrp="1"/>
          </p:cNvSpPr>
          <p:nvPr>
            <p:ph type="ftr" sz="quarter" idx="15"/>
          </p:nvPr>
        </p:nvSpPr>
        <p:spPr/>
        <p:txBody>
          <a:bodyPr/>
          <a:lstStyle>
            <a:lvl1pPr>
              <a:defRPr/>
            </a:lvl1pPr>
          </a:lstStyle>
          <a:p>
            <a:pPr>
              <a:defRPr/>
            </a:pPr>
            <a:r>
              <a:rPr lang="en-US"/>
              <a:t>ILM Example presentation</a:t>
            </a:r>
          </a:p>
        </p:txBody>
      </p:sp>
      <p:sp>
        <p:nvSpPr>
          <p:cNvPr id="11" name="Slide Number Placeholder 4"/>
          <p:cNvSpPr>
            <a:spLocks noGrp="1"/>
          </p:cNvSpPr>
          <p:nvPr>
            <p:ph type="sldNum" sz="quarter" idx="16"/>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A874F97-0737-2345-B32A-8850A557989E}" type="slidenum">
              <a:rPr lang="en-US"/>
              <a:pPr>
                <a:defRPr/>
              </a:pPr>
              <a:t>‹#›</a:t>
            </a:fld>
            <a:endParaRPr lang="en-US"/>
          </a:p>
        </p:txBody>
      </p:sp>
    </p:spTree>
    <p:extLst>
      <p:ext uri="{BB962C8B-B14F-4D97-AF65-F5344CB8AC3E}">
        <p14:creationId xmlns:p14="http://schemas.microsoft.com/office/powerpoint/2010/main" val="313356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a:xfrm>
            <a:off x="6637338" y="6356350"/>
            <a:ext cx="2133600" cy="365125"/>
          </a:xfrm>
          <a:prstGeom prst="rect">
            <a:avLst/>
          </a:prstGeom>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ILM Example presentation</a:t>
            </a:r>
          </a:p>
        </p:txBody>
      </p:sp>
      <p:sp>
        <p:nvSpPr>
          <p:cNvPr id="5"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CC1F3CF-6D97-AD4E-A96A-4A7299894736}" type="slidenum">
              <a:rPr lang="en-US"/>
              <a:pPr>
                <a:defRPr/>
              </a:pPr>
              <a:t>‹#›</a:t>
            </a:fld>
            <a:endParaRPr lang="en-US"/>
          </a:p>
        </p:txBody>
      </p:sp>
    </p:spTree>
    <p:extLst>
      <p:ext uri="{BB962C8B-B14F-4D97-AF65-F5344CB8AC3E}">
        <p14:creationId xmlns:p14="http://schemas.microsoft.com/office/powerpoint/2010/main" val="3501494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txBox="1">
            <a:spLocks/>
          </p:cNvSpPr>
          <p:nvPr/>
        </p:nvSpPr>
        <p:spPr>
          <a:xfrm>
            <a:off x="457200" y="119063"/>
            <a:ext cx="7246938" cy="882650"/>
          </a:xfrm>
          <a:prstGeom prst="rect">
            <a:avLst/>
          </a:prstGeom>
          <a:ln>
            <a:noFill/>
          </a:ln>
        </p:spPr>
        <p:txBody>
          <a:bodyPr lIns="0" anchor="ctr">
            <a:normAutofit/>
          </a:bodyPr>
          <a:lstStyle>
            <a:lvl1pPr algn="l" defTabSz="457200" rtl="0" eaLnBrk="1" latinLnBrk="0" hangingPunct="1">
              <a:spcBef>
                <a:spcPct val="0"/>
              </a:spcBef>
              <a:buNone/>
              <a:defRPr sz="3600" b="0" kern="1200" spc="-150">
                <a:ln>
                  <a:noFill/>
                </a:ln>
                <a:solidFill>
                  <a:schemeClr val="bg1"/>
                </a:solidFill>
                <a:latin typeface="+mj-lt"/>
                <a:ea typeface="+mj-ea"/>
                <a:cs typeface="+mj-cs"/>
              </a:defRPr>
            </a:lvl1pPr>
          </a:lstStyle>
          <a:p>
            <a:pPr fontAlgn="auto">
              <a:spcAft>
                <a:spcPts val="0"/>
              </a:spcAft>
              <a:defRPr/>
            </a:pPr>
            <a:r>
              <a:rPr lang="en-GB" dirty="0" smtClean="0"/>
              <a:t>Enter heading here</a:t>
            </a:r>
            <a:endParaRPr lang="en-US" dirty="0" smtClean="0"/>
          </a:p>
        </p:txBody>
      </p:sp>
      <p:sp>
        <p:nvSpPr>
          <p:cNvPr id="2" name="Title 1"/>
          <p:cNvSpPr>
            <a:spLocks noGrp="1"/>
          </p:cNvSpPr>
          <p:nvPr>
            <p:ph type="title"/>
          </p:nvPr>
        </p:nvSpPr>
        <p:spPr>
          <a:xfrm>
            <a:off x="457200" y="273050"/>
            <a:ext cx="3008313" cy="1162050"/>
          </a:xfrm>
        </p:spPr>
        <p:txBody>
          <a:bodyPr anchor="b"/>
          <a:lstStyle>
            <a:lvl1pPr algn="l">
              <a:defRPr sz="2000" b="1" spc="-80"/>
            </a:lvl1pPr>
          </a:lstStyle>
          <a:p>
            <a:r>
              <a:rPr lang="en-GB" smtClean="0"/>
              <a:t>Click to edit Master title style</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i="0" spc="-8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Content Placeholder 2"/>
          <p:cNvSpPr>
            <a:spLocks noGrp="1"/>
          </p:cNvSpPr>
          <p:nvPr>
            <p:ph idx="13"/>
          </p:nvPr>
        </p:nvSpPr>
        <p:spPr>
          <a:xfrm>
            <a:off x="3570111" y="273049"/>
            <a:ext cx="5116689" cy="5853113"/>
          </a:xfrm>
        </p:spPr>
        <p:txBody>
          <a:bodyPr anchor="ctr" anchorCtr="0"/>
          <a:lstStyle>
            <a:lvl1pPr marL="342900" indent="-342900">
              <a:buClr>
                <a:schemeClr val="accent1"/>
              </a:buClr>
              <a:buFont typeface="Lucida Grande"/>
              <a:buChar char="»"/>
              <a:defRPr sz="2400">
                <a:solidFill>
                  <a:schemeClr val="accent4"/>
                </a:solidFill>
              </a:defRPr>
            </a:lvl1pPr>
            <a:lvl2pPr marL="669600" indent="-285750">
              <a:buClr>
                <a:schemeClr val="accent2"/>
              </a:buClr>
              <a:buSzPct val="85000"/>
              <a:buFont typeface="Lucida Grande"/>
              <a:buChar char="»"/>
              <a:defRPr sz="2000">
                <a:solidFill>
                  <a:schemeClr val="accent3"/>
                </a:solidFill>
              </a:defRPr>
            </a:lvl2pPr>
            <a:lvl3pPr marL="928800" indent="-228600">
              <a:buClr>
                <a:schemeClr val="accent2"/>
              </a:buClr>
              <a:buSzPct val="85000"/>
              <a:buFont typeface="Lucida Grande"/>
              <a:buChar char="»"/>
              <a:defRPr sz="2000">
                <a:solidFill>
                  <a:schemeClr val="accent3"/>
                </a:solidFill>
              </a:defRPr>
            </a:lvl3pPr>
            <a:lvl4pPr marL="1170000" indent="-228600">
              <a:buClr>
                <a:schemeClr val="accent2"/>
              </a:buClr>
              <a:buSzPct val="85000"/>
              <a:buFont typeface="Lucida Grande"/>
              <a:buChar char="»"/>
              <a:defRPr sz="2000">
                <a:solidFill>
                  <a:schemeClr val="accent3"/>
                </a:solidFill>
              </a:defRPr>
            </a:lvl4pPr>
            <a:lvl5pPr marL="1382400" indent="-228600">
              <a:buClr>
                <a:schemeClr val="accent2"/>
              </a:buClr>
              <a:buSzPct val="85000"/>
              <a:buFont typeface="Arial"/>
              <a:buChar char="»"/>
              <a:defRPr sz="2000">
                <a:solidFill>
                  <a:schemeClr val="accent3"/>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4"/>
          <p:cNvSpPr>
            <a:spLocks noGrp="1"/>
          </p:cNvSpPr>
          <p:nvPr>
            <p:ph type="dt" sz="half" idx="14"/>
          </p:nvPr>
        </p:nvSpPr>
        <p:spPr>
          <a:xfrm>
            <a:off x="6637338" y="6356350"/>
            <a:ext cx="2133600" cy="365125"/>
          </a:xfrm>
          <a:prstGeom prst="rect">
            <a:avLst/>
          </a:prstGeom>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r>
              <a:rPr lang="en-US"/>
              <a:t>ILM Example presentation</a:t>
            </a:r>
          </a:p>
        </p:txBody>
      </p:sp>
      <p:sp>
        <p:nvSpPr>
          <p:cNvPr id="10" name="Slide Number Placeholder 6"/>
          <p:cNvSpPr>
            <a:spLocks noGrp="1"/>
          </p:cNvSpPr>
          <p:nvPr>
            <p:ph type="sldNum" sz="quarter" idx="16"/>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BC98E5F-6DFC-1B4D-941A-051DE15395E7}" type="slidenum">
              <a:rPr lang="en-US"/>
              <a:pPr>
                <a:defRPr/>
              </a:pPr>
              <a:t>‹#›</a:t>
            </a:fld>
            <a:endParaRPr lang="en-US"/>
          </a:p>
        </p:txBody>
      </p:sp>
    </p:spTree>
    <p:extLst>
      <p:ext uri="{BB962C8B-B14F-4D97-AF65-F5344CB8AC3E}">
        <p14:creationId xmlns:p14="http://schemas.microsoft.com/office/powerpoint/2010/main" val="2864102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2534" y="4800600"/>
            <a:ext cx="8398932" cy="566738"/>
          </a:xfrm>
        </p:spPr>
        <p:txBody>
          <a:bodyPr anchor="b"/>
          <a:lstStyle>
            <a:lvl1pPr algn="l">
              <a:defRPr sz="2000" b="1" spc="-80" baseline="0">
                <a:solidFill>
                  <a:srgbClr val="156570"/>
                </a:solidFill>
              </a:defRPr>
            </a:lvl1pPr>
          </a:lstStyle>
          <a:p>
            <a:r>
              <a:rPr lang="en-GB" smtClean="0"/>
              <a:t>Click to edit Master title style</a:t>
            </a:r>
            <a:endParaRPr lang="en-US" dirty="0"/>
          </a:p>
        </p:txBody>
      </p:sp>
      <p:sp>
        <p:nvSpPr>
          <p:cNvPr id="3" name="Picture Placeholder 2"/>
          <p:cNvSpPr>
            <a:spLocks noGrp="1"/>
          </p:cNvSpPr>
          <p:nvPr>
            <p:ph type="pic" idx="1"/>
          </p:nvPr>
        </p:nvSpPr>
        <p:spPr>
          <a:xfrm>
            <a:off x="372534" y="612775"/>
            <a:ext cx="839893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72534" y="5367338"/>
            <a:ext cx="8398932" cy="804862"/>
          </a:xfrm>
        </p:spPr>
        <p:txBody>
          <a:bodyPr/>
          <a:lstStyle>
            <a:lvl1pPr marL="0" indent="0">
              <a:buNone/>
              <a:defRPr sz="1400" spc="-8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Date Placeholder 4"/>
          <p:cNvSpPr>
            <a:spLocks noGrp="1"/>
          </p:cNvSpPr>
          <p:nvPr>
            <p:ph type="dt" sz="half" idx="10"/>
          </p:nvPr>
        </p:nvSpPr>
        <p:spPr>
          <a:xfrm>
            <a:off x="6637338" y="6356350"/>
            <a:ext cx="2133600" cy="365125"/>
          </a:xfrm>
          <a:prstGeom prst="rect">
            <a:avLst/>
          </a:prstGeo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ILM Example presentation</a:t>
            </a:r>
          </a:p>
        </p:txBody>
      </p:sp>
      <p:sp>
        <p:nvSpPr>
          <p:cNvPr id="8"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D1CC935-FE71-0E42-9FE2-695DCCA1646E}" type="slidenum">
              <a:rPr lang="en-US"/>
              <a:pPr>
                <a:defRPr/>
              </a:pPr>
              <a:t>‹#›</a:t>
            </a:fld>
            <a:endParaRPr lang="en-US"/>
          </a:p>
        </p:txBody>
      </p:sp>
    </p:spTree>
    <p:extLst>
      <p:ext uri="{BB962C8B-B14F-4D97-AF65-F5344CB8AC3E}">
        <p14:creationId xmlns:p14="http://schemas.microsoft.com/office/powerpoint/2010/main" val="2328872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 layout">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0" y="6281738"/>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rot="21156104">
            <a:off x="1131454" y="3366745"/>
            <a:ext cx="4936885" cy="2042692"/>
          </a:xfrm>
        </p:spPr>
        <p:txBody>
          <a:bodyPr anchorCtr="1"/>
          <a:lstStyle>
            <a:lvl1pPr algn="ctr">
              <a:defRPr sz="4000" spc="-80" baseline="0">
                <a:solidFill>
                  <a:schemeClr val="accent3"/>
                </a:solidFill>
              </a:defRPr>
            </a:lvl1pPr>
          </a:lstStyle>
          <a:p>
            <a:r>
              <a:rPr lang="en-GB" smtClean="0"/>
              <a:t>Click to edit Master title style</a:t>
            </a:r>
            <a:endParaRPr lang="en-US" dirty="0"/>
          </a:p>
        </p:txBody>
      </p:sp>
      <p:sp>
        <p:nvSpPr>
          <p:cNvPr id="4" name="Date Placeholder 3"/>
          <p:cNvSpPr>
            <a:spLocks noGrp="1"/>
          </p:cNvSpPr>
          <p:nvPr>
            <p:ph type="dt" sz="half" idx="10"/>
          </p:nvPr>
        </p:nvSpPr>
        <p:spPr>
          <a:xfrm>
            <a:off x="6637338" y="6356350"/>
            <a:ext cx="2133600" cy="365125"/>
          </a:xfrm>
          <a:prstGeom prst="rect">
            <a:avLst/>
          </a:prstGeom>
        </p:spPr>
        <p:txBody>
          <a:bodyPr/>
          <a:lstStyle>
            <a:lvl1pPr>
              <a:defRPr sz="1100" smtClean="0">
                <a:solidFill>
                  <a:srgbClr val="FFFFFF"/>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sz="1100" smtClean="0">
                <a:solidFill>
                  <a:schemeClr val="bg1"/>
                </a:solidFill>
              </a:defRPr>
            </a:lvl1pPr>
          </a:lstStyle>
          <a:p>
            <a:pPr>
              <a:defRPr/>
            </a:pPr>
            <a:r>
              <a:rPr lang="en-US"/>
              <a:t>ILM Example presentation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100" smtClean="0">
                <a:solidFill>
                  <a:schemeClr val="bg1"/>
                </a:solidFill>
                <a:latin typeface="+mn-lt"/>
                <a:ea typeface="+mn-ea"/>
                <a:cs typeface="+mn-cs"/>
              </a:defRPr>
            </a:lvl1pPr>
          </a:lstStyle>
          <a:p>
            <a:pPr>
              <a:defRPr/>
            </a:pPr>
            <a:fld id="{C0623E69-44B5-F544-8294-A224FDB9A52A}" type="slidenum">
              <a:rPr lang="en-US"/>
              <a:pPr>
                <a:defRPr/>
              </a:pPr>
              <a:t>‹#›</a:t>
            </a:fld>
            <a:endParaRPr lang="en-US"/>
          </a:p>
        </p:txBody>
      </p:sp>
    </p:spTree>
    <p:extLst>
      <p:ext uri="{BB962C8B-B14F-4D97-AF65-F5344CB8AC3E}">
        <p14:creationId xmlns:p14="http://schemas.microsoft.com/office/powerpoint/2010/main" val="2448353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estions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92989"/>
            <a:ext cx="4157003" cy="1143000"/>
          </a:xfrm>
        </p:spPr>
        <p:txBody>
          <a:bodyPr/>
          <a:lstStyle>
            <a:lvl1pPr>
              <a:defRPr>
                <a:solidFill>
                  <a:schemeClr val="bg1"/>
                </a:solidFill>
              </a:defRPr>
            </a:lvl1pPr>
          </a:lstStyle>
          <a:p>
            <a:r>
              <a:rPr lang="en-GB" dirty="0" smtClean="0"/>
              <a:t>Enter heading here</a:t>
            </a:r>
            <a:endParaRPr lang="en-US" dirty="0"/>
          </a:p>
        </p:txBody>
      </p:sp>
      <p:cxnSp>
        <p:nvCxnSpPr>
          <p:cNvPr id="5" name="Straight Connector 4"/>
          <p:cNvCxnSpPr/>
          <p:nvPr userDrawn="1"/>
        </p:nvCxnSpPr>
        <p:spPr>
          <a:xfrm>
            <a:off x="0" y="6281738"/>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6" name="Date Placeholder 3"/>
          <p:cNvSpPr>
            <a:spLocks noGrp="1"/>
          </p:cNvSpPr>
          <p:nvPr>
            <p:ph type="dt" sz="half" idx="10"/>
          </p:nvPr>
        </p:nvSpPr>
        <p:spPr>
          <a:xfrm>
            <a:off x="6637338" y="6356350"/>
            <a:ext cx="2133600" cy="365125"/>
          </a:xfrm>
          <a:prstGeom prst="rect">
            <a:avLst/>
          </a:prstGeom>
        </p:spPr>
        <p:txBody>
          <a:bodyPr/>
          <a:lstStyle>
            <a:lvl1pPr>
              <a:defRPr sz="1100" smtClean="0">
                <a:solidFill>
                  <a:srgbClr val="FFFFFF"/>
                </a:solidFill>
              </a:defRPr>
            </a:lvl1pPr>
          </a:lstStyle>
          <a:p>
            <a:pPr>
              <a:defRPr/>
            </a:pPr>
            <a:endParaRPr lang="en-US" dirty="0"/>
          </a:p>
        </p:txBody>
      </p:sp>
      <p:sp>
        <p:nvSpPr>
          <p:cNvPr id="7" name="Footer Placeholder 4"/>
          <p:cNvSpPr>
            <a:spLocks noGrp="1"/>
          </p:cNvSpPr>
          <p:nvPr>
            <p:ph type="ftr" sz="quarter" idx="11"/>
          </p:nvPr>
        </p:nvSpPr>
        <p:spPr>
          <a:xfrm>
            <a:off x="373063" y="6356350"/>
            <a:ext cx="2895600" cy="365125"/>
          </a:xfrm>
        </p:spPr>
        <p:txBody>
          <a:bodyPr/>
          <a:lstStyle>
            <a:lvl1pPr>
              <a:defRPr sz="1100" smtClean="0">
                <a:solidFill>
                  <a:schemeClr val="bg1"/>
                </a:solidFill>
              </a:defRPr>
            </a:lvl1pPr>
          </a:lstStyle>
          <a:p>
            <a:pPr>
              <a:defRPr/>
            </a:pPr>
            <a:r>
              <a:rPr lang="en-US"/>
              <a:t>ILM Example presentation</a:t>
            </a:r>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100" smtClean="0">
                <a:solidFill>
                  <a:schemeClr val="bg1"/>
                </a:solidFill>
                <a:latin typeface="+mn-lt"/>
                <a:ea typeface="+mn-ea"/>
                <a:cs typeface="+mn-cs"/>
              </a:defRPr>
            </a:lvl1pPr>
          </a:lstStyle>
          <a:p>
            <a:pPr>
              <a:defRPr/>
            </a:pPr>
            <a:fld id="{C0623E69-44B5-F544-8294-A224FDB9A52A}" type="slidenum">
              <a:rPr lang="en-US"/>
              <a:pPr>
                <a:defRPr/>
              </a:pPr>
              <a:t>‹#›</a:t>
            </a:fld>
            <a:endParaRPr lang="en-US"/>
          </a:p>
        </p:txBody>
      </p:sp>
    </p:spTree>
    <p:extLst>
      <p:ext uri="{BB962C8B-B14F-4D97-AF65-F5344CB8AC3E}">
        <p14:creationId xmlns:p14="http://schemas.microsoft.com/office/powerpoint/2010/main" val="4114091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alternative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6637338" y="6356350"/>
            <a:ext cx="2133600" cy="365125"/>
          </a:xfrm>
          <a:prstGeom prst="rect">
            <a:avLst/>
          </a:prstGeo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ILM Example presentation</a:t>
            </a:r>
          </a:p>
        </p:txBody>
      </p:sp>
      <p:sp>
        <p:nvSpPr>
          <p:cNvPr id="8"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D1CC935-FE71-0E42-9FE2-695DCCA1646E}" type="slidenum">
              <a:rPr lang="en-US"/>
              <a:pPr>
                <a:defRPr/>
              </a:pPr>
              <a:t>‹#›</a:t>
            </a:fld>
            <a:endParaRPr lang="en-US"/>
          </a:p>
        </p:txBody>
      </p:sp>
      <p:sp>
        <p:nvSpPr>
          <p:cNvPr id="9" name="Title 1"/>
          <p:cNvSpPr>
            <a:spLocks noGrp="1"/>
          </p:cNvSpPr>
          <p:nvPr>
            <p:ph type="title" hasCustomPrompt="1"/>
          </p:nvPr>
        </p:nvSpPr>
        <p:spPr>
          <a:xfrm>
            <a:off x="457200" y="2492989"/>
            <a:ext cx="4157003" cy="1143000"/>
          </a:xfrm>
        </p:spPr>
        <p:txBody>
          <a:bodyPr/>
          <a:lstStyle>
            <a:lvl1pPr>
              <a:defRPr>
                <a:solidFill>
                  <a:schemeClr val="tx1"/>
                </a:solidFill>
              </a:defRPr>
            </a:lvl1pPr>
          </a:lstStyle>
          <a:p>
            <a:r>
              <a:rPr lang="en-GB" dirty="0" smtClean="0"/>
              <a:t>Enter heading here</a:t>
            </a:r>
            <a:endParaRPr lang="en-US" dirty="0"/>
          </a:p>
        </p:txBody>
      </p:sp>
    </p:spTree>
    <p:extLst>
      <p:ext uri="{BB962C8B-B14F-4D97-AF65-F5344CB8AC3E}">
        <p14:creationId xmlns:p14="http://schemas.microsoft.com/office/powerpoint/2010/main" val="112982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6637338" y="6356350"/>
            <a:ext cx="2133600" cy="365125"/>
          </a:xfrm>
          <a:prstGeom prst="rect">
            <a:avLst/>
          </a:prstGeo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ILM Example presentation</a:t>
            </a:r>
          </a:p>
        </p:txBody>
      </p:sp>
      <p:sp>
        <p:nvSpPr>
          <p:cNvPr id="8"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D1CC935-FE71-0E42-9FE2-695DCCA1646E}" type="slidenum">
              <a:rPr lang="en-US"/>
              <a:pPr>
                <a:defRPr/>
              </a:pPr>
              <a:t>‹#›</a:t>
            </a:fld>
            <a:endParaRPr lang="en-US"/>
          </a:p>
        </p:txBody>
      </p:sp>
      <p:sp>
        <p:nvSpPr>
          <p:cNvPr id="9" name="Title 1"/>
          <p:cNvSpPr>
            <a:spLocks noGrp="1"/>
          </p:cNvSpPr>
          <p:nvPr>
            <p:ph type="title" hasCustomPrompt="1"/>
          </p:nvPr>
        </p:nvSpPr>
        <p:spPr>
          <a:xfrm>
            <a:off x="457201" y="249688"/>
            <a:ext cx="4784020" cy="1143000"/>
          </a:xfrm>
        </p:spPr>
        <p:txBody>
          <a:bodyPr/>
          <a:lstStyle>
            <a:lvl1pPr>
              <a:defRPr>
                <a:solidFill>
                  <a:schemeClr val="tx1"/>
                </a:solidFill>
              </a:defRPr>
            </a:lvl1pPr>
          </a:lstStyle>
          <a:p>
            <a:r>
              <a:rPr lang="en-GB" dirty="0" smtClean="0"/>
              <a:t>Enter heading here</a:t>
            </a:r>
            <a:endParaRPr lang="en-US" dirty="0"/>
          </a:p>
        </p:txBody>
      </p:sp>
      <p:sp>
        <p:nvSpPr>
          <p:cNvPr id="10" name="Content Placeholder 2"/>
          <p:cNvSpPr>
            <a:spLocks noGrp="1"/>
          </p:cNvSpPr>
          <p:nvPr>
            <p:ph idx="1" hasCustomPrompt="1"/>
          </p:nvPr>
        </p:nvSpPr>
        <p:spPr>
          <a:xfrm>
            <a:off x="457200" y="1752176"/>
            <a:ext cx="5716507" cy="4373987"/>
          </a:xfrm>
        </p:spPr>
        <p:txBody>
          <a:bodyPr anchor="ctr" anchorCtr="0"/>
          <a:lstStyle>
            <a:lvl1pPr marL="342900" indent="-342900">
              <a:buClr>
                <a:schemeClr val="accent1"/>
              </a:buClr>
              <a:buFont typeface="Lucida Grande"/>
              <a:buChar char="»"/>
              <a:defRPr sz="2000" spc="-80">
                <a:solidFill>
                  <a:schemeClr val="accent4"/>
                </a:solidFill>
              </a:defRPr>
            </a:lvl1pPr>
            <a:lvl2pPr marL="669600" indent="-285750">
              <a:buClr>
                <a:schemeClr val="accent2"/>
              </a:buClr>
              <a:buSzPct val="85000"/>
              <a:buFont typeface="Lucida Grande"/>
              <a:buChar char="»"/>
              <a:defRPr sz="1800" spc="-80">
                <a:solidFill>
                  <a:schemeClr val="accent3"/>
                </a:solidFill>
              </a:defRPr>
            </a:lvl2pPr>
            <a:lvl3pPr marL="928800" indent="-228600">
              <a:buClr>
                <a:schemeClr val="accent2"/>
              </a:buClr>
              <a:buSzPct val="85000"/>
              <a:buFont typeface="Lucida Grande"/>
              <a:buChar char="»"/>
              <a:defRPr sz="1800" spc="-80">
                <a:solidFill>
                  <a:schemeClr val="accent3"/>
                </a:solidFill>
              </a:defRPr>
            </a:lvl3pPr>
            <a:lvl4pPr marL="1170000" indent="-228600">
              <a:buClr>
                <a:schemeClr val="accent2"/>
              </a:buClr>
              <a:buSzPct val="85000"/>
              <a:buFont typeface="Lucida Grande"/>
              <a:buChar char="»"/>
              <a:defRPr sz="1800" spc="-80">
                <a:solidFill>
                  <a:schemeClr val="accent3"/>
                </a:solidFill>
              </a:defRPr>
            </a:lvl4pPr>
            <a:lvl5pPr marL="1382400" indent="-228600">
              <a:buClr>
                <a:schemeClr val="accent2"/>
              </a:buClr>
              <a:buSzPct val="85000"/>
              <a:buFont typeface="Arial"/>
              <a:buChar char="»"/>
              <a:defRPr sz="1800" spc="-80">
                <a:solidFill>
                  <a:schemeClr val="accent3"/>
                </a:solidFill>
              </a:defRPr>
            </a:lvl5pPr>
          </a:lstStyle>
          <a:p>
            <a:pPr lvl="0"/>
            <a:r>
              <a:rPr lang="en-GB" dirty="0" smtClean="0"/>
              <a:t>Enter bullets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1677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rint">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85905" y="3186785"/>
            <a:ext cx="8124599" cy="707886"/>
          </a:xfrm>
        </p:spPr>
        <p:txBody>
          <a:bodyPr wrap="square" anchor="t" anchorCtr="0">
            <a:spAutoFit/>
          </a:bodyPr>
          <a:lstStyle>
            <a:lvl1pPr algn="l">
              <a:defRPr sz="4000" spc="-80" baseline="0">
                <a:solidFill>
                  <a:schemeClr val="bg1"/>
                </a:solidFill>
              </a:defRPr>
            </a:lvl1pPr>
          </a:lstStyle>
          <a:p>
            <a:r>
              <a:rPr lang="en-GB" dirty="0" smtClean="0"/>
              <a:t>Enter presentation heading here</a:t>
            </a:r>
            <a:endParaRPr lang="en-US" dirty="0"/>
          </a:p>
        </p:txBody>
      </p:sp>
      <p:sp>
        <p:nvSpPr>
          <p:cNvPr id="9" name="Subtitle 2"/>
          <p:cNvSpPr>
            <a:spLocks noGrp="1"/>
          </p:cNvSpPr>
          <p:nvPr>
            <p:ph type="subTitle" idx="1" hasCustomPrompt="1"/>
          </p:nvPr>
        </p:nvSpPr>
        <p:spPr>
          <a:xfrm>
            <a:off x="585905" y="4233149"/>
            <a:ext cx="8124599" cy="1752600"/>
          </a:xfrm>
        </p:spPr>
        <p:txBody>
          <a:bodyPr/>
          <a:lstStyle>
            <a:lvl1pPr marL="0" indent="0" algn="l">
              <a:buNone/>
              <a:defRPr sz="2200" spc="-8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subheading / speaker here</a:t>
            </a:r>
            <a:endParaRPr lang="en-US" dirty="0"/>
          </a:p>
        </p:txBody>
      </p:sp>
      <p:cxnSp>
        <p:nvCxnSpPr>
          <p:cNvPr id="6" name="Straight Connector 5"/>
          <p:cNvCxnSpPr/>
          <p:nvPr userDrawn="1"/>
        </p:nvCxnSpPr>
        <p:spPr>
          <a:xfrm>
            <a:off x="703058" y="4059399"/>
            <a:ext cx="800744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7" name="Picture 8" descr="logo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0625" y="434693"/>
            <a:ext cx="1167613" cy="8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905" y="427942"/>
            <a:ext cx="2591938" cy="171843"/>
          </a:xfrm>
          <a:prstGeom prst="rect">
            <a:avLst/>
          </a:prstGeom>
        </p:spPr>
      </p:pic>
    </p:spTree>
    <p:extLst>
      <p:ext uri="{BB962C8B-B14F-4D97-AF65-F5344CB8AC3E}">
        <p14:creationId xmlns:p14="http://schemas.microsoft.com/office/powerpoint/2010/main" val="3751052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ssets">
    <p:spTree>
      <p:nvGrpSpPr>
        <p:cNvPr id="1" name=""/>
        <p:cNvGrpSpPr/>
        <p:nvPr/>
      </p:nvGrpSpPr>
      <p:grpSpPr>
        <a:xfrm>
          <a:off x="0" y="0"/>
          <a:ext cx="0" cy="0"/>
          <a:chOff x="0" y="0"/>
          <a:chExt cx="0" cy="0"/>
        </a:xfrm>
      </p:grpSpPr>
      <p:pic>
        <p:nvPicPr>
          <p:cNvPr id="5" name="Picture 4" descr="lozenge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845" y="896763"/>
            <a:ext cx="2358614" cy="1578788"/>
          </a:xfrm>
          <a:prstGeom prst="rect">
            <a:avLst/>
          </a:prstGeom>
        </p:spPr>
      </p:pic>
      <p:pic>
        <p:nvPicPr>
          <p:cNvPr id="6" name="Picture 5" descr="lozeng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0684" y="896763"/>
            <a:ext cx="2358614" cy="1578788"/>
          </a:xfrm>
          <a:prstGeom prst="rect">
            <a:avLst/>
          </a:prstGeom>
        </p:spPr>
      </p:pic>
      <p:pic>
        <p:nvPicPr>
          <p:cNvPr id="7" name="Picture 6" descr="lozenge3.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764" y="896763"/>
            <a:ext cx="2358614" cy="1578788"/>
          </a:xfrm>
          <a:prstGeom prst="rect">
            <a:avLst/>
          </a:prstGeom>
        </p:spPr>
      </p:pic>
      <p:sp>
        <p:nvSpPr>
          <p:cNvPr id="8" name="TextBox 7"/>
          <p:cNvSpPr txBox="1"/>
          <p:nvPr userDrawn="1"/>
        </p:nvSpPr>
        <p:spPr>
          <a:xfrm>
            <a:off x="550845" y="208975"/>
            <a:ext cx="7728453" cy="369332"/>
          </a:xfrm>
          <a:prstGeom prst="rect">
            <a:avLst/>
          </a:prstGeom>
          <a:noFill/>
        </p:spPr>
        <p:txBody>
          <a:bodyPr wrap="square" rtlCol="0">
            <a:spAutoFit/>
          </a:bodyPr>
          <a:lstStyle/>
          <a:p>
            <a:r>
              <a:rPr lang="en-US" dirty="0" smtClean="0"/>
              <a:t>Boxes – use</a:t>
            </a:r>
            <a:r>
              <a:rPr lang="en-US" baseline="0" dirty="0" smtClean="0"/>
              <a:t> these to frame key elements</a:t>
            </a:r>
            <a:endParaRPr lang="en-US" dirty="0"/>
          </a:p>
        </p:txBody>
      </p:sp>
      <p:sp>
        <p:nvSpPr>
          <p:cNvPr id="9" name="TextBox 8"/>
          <p:cNvSpPr txBox="1"/>
          <p:nvPr userDrawn="1"/>
        </p:nvSpPr>
        <p:spPr>
          <a:xfrm>
            <a:off x="550845" y="2797051"/>
            <a:ext cx="7728453" cy="369332"/>
          </a:xfrm>
          <a:prstGeom prst="rect">
            <a:avLst/>
          </a:prstGeom>
          <a:noFill/>
        </p:spPr>
        <p:txBody>
          <a:bodyPr wrap="square" rtlCol="0">
            <a:spAutoFit/>
          </a:bodyPr>
          <a:lstStyle/>
          <a:p>
            <a:r>
              <a:rPr lang="en-US" dirty="0" smtClean="0"/>
              <a:t>Arrows – These can be scaled and rotated</a:t>
            </a:r>
            <a:endParaRPr lang="en-US" dirty="0"/>
          </a:p>
        </p:txBody>
      </p:sp>
      <p:pic>
        <p:nvPicPr>
          <p:cNvPr id="10" name="Picture 9" descr="arrow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0845" y="3456126"/>
            <a:ext cx="1367120" cy="1427971"/>
          </a:xfrm>
          <a:prstGeom prst="rect">
            <a:avLst/>
          </a:prstGeom>
        </p:spPr>
      </p:pic>
      <p:pic>
        <p:nvPicPr>
          <p:cNvPr id="11" name="Picture 10" descr="arrow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12178" y="3456126"/>
            <a:ext cx="1367120" cy="1427971"/>
          </a:xfrm>
          <a:prstGeom prst="rect">
            <a:avLst/>
          </a:prstGeom>
        </p:spPr>
      </p:pic>
      <p:pic>
        <p:nvPicPr>
          <p:cNvPr id="12" name="Picture 11" descr="arrow3.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370035" y="3456126"/>
            <a:ext cx="1367120" cy="1427971"/>
          </a:xfrm>
          <a:prstGeom prst="rect">
            <a:avLst/>
          </a:prstGeom>
        </p:spPr>
      </p:pic>
      <p:pic>
        <p:nvPicPr>
          <p:cNvPr id="13" name="Picture 12" descr="arrow4.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94453" y="3456126"/>
            <a:ext cx="1367120" cy="1427971"/>
          </a:xfrm>
          <a:prstGeom prst="rect">
            <a:avLst/>
          </a:prstGeom>
        </p:spPr>
      </p:pic>
      <p:pic>
        <p:nvPicPr>
          <p:cNvPr id="15" name="Picture 14" descr="arrow5.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225899" y="3456126"/>
            <a:ext cx="1367120" cy="1427971"/>
          </a:xfrm>
          <a:prstGeom prst="rect">
            <a:avLst/>
          </a:prstGeom>
        </p:spPr>
      </p:pic>
      <p:pic>
        <p:nvPicPr>
          <p:cNvPr id="16" name="Picture 15" descr="stretch1.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1832" y="5674478"/>
            <a:ext cx="1448532" cy="382864"/>
          </a:xfrm>
          <a:prstGeom prst="rect">
            <a:avLst/>
          </a:prstGeom>
        </p:spPr>
      </p:pic>
      <p:pic>
        <p:nvPicPr>
          <p:cNvPr id="17" name="Picture 16" descr="stretch2.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12227" y="5674478"/>
            <a:ext cx="1448532" cy="382864"/>
          </a:xfrm>
          <a:prstGeom prst="rect">
            <a:avLst/>
          </a:prstGeom>
        </p:spPr>
      </p:pic>
      <p:pic>
        <p:nvPicPr>
          <p:cNvPr id="18" name="Picture 17" descr="stretch4.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145846" y="5674478"/>
            <a:ext cx="1448532" cy="382864"/>
          </a:xfrm>
          <a:prstGeom prst="rect">
            <a:avLst/>
          </a:prstGeom>
        </p:spPr>
      </p:pic>
      <p:pic>
        <p:nvPicPr>
          <p:cNvPr id="19" name="Picture 18" descr="stretch5.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25899" y="5674478"/>
            <a:ext cx="1448532" cy="382864"/>
          </a:xfrm>
          <a:prstGeom prst="rect">
            <a:avLst/>
          </a:prstGeom>
        </p:spPr>
      </p:pic>
      <p:sp>
        <p:nvSpPr>
          <p:cNvPr id="20" name="TextBox 19"/>
          <p:cNvSpPr txBox="1"/>
          <p:nvPr userDrawn="1"/>
        </p:nvSpPr>
        <p:spPr>
          <a:xfrm>
            <a:off x="550845" y="5111852"/>
            <a:ext cx="7728453" cy="369332"/>
          </a:xfrm>
          <a:prstGeom prst="rect">
            <a:avLst/>
          </a:prstGeom>
          <a:noFill/>
        </p:spPr>
        <p:txBody>
          <a:bodyPr wrap="square" rtlCol="0">
            <a:spAutoFit/>
          </a:bodyPr>
          <a:lstStyle/>
          <a:p>
            <a:r>
              <a:rPr lang="en-US" dirty="0" smtClean="0"/>
              <a:t>Stretch lozenge – use</a:t>
            </a:r>
            <a:r>
              <a:rPr lang="en-US" baseline="0" dirty="0" smtClean="0"/>
              <a:t> these to frame key elements</a:t>
            </a:r>
            <a:endParaRPr lang="en-US" dirty="0"/>
          </a:p>
        </p:txBody>
      </p:sp>
    </p:spTree>
    <p:extLst>
      <p:ext uri="{BB962C8B-B14F-4D97-AF65-F5344CB8AC3E}">
        <p14:creationId xmlns:p14="http://schemas.microsoft.com/office/powerpoint/2010/main" val="1139654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ssets 2">
    <p:spTree>
      <p:nvGrpSpPr>
        <p:cNvPr id="1" name=""/>
        <p:cNvGrpSpPr/>
        <p:nvPr/>
      </p:nvGrpSpPr>
      <p:grpSpPr>
        <a:xfrm>
          <a:off x="0" y="0"/>
          <a:ext cx="0" cy="0"/>
          <a:chOff x="0" y="0"/>
          <a:chExt cx="0" cy="0"/>
        </a:xfrm>
      </p:grpSpPr>
      <p:sp>
        <p:nvSpPr>
          <p:cNvPr id="8" name="TextBox 7"/>
          <p:cNvSpPr txBox="1"/>
          <p:nvPr userDrawn="1"/>
        </p:nvSpPr>
        <p:spPr>
          <a:xfrm>
            <a:off x="550845" y="208975"/>
            <a:ext cx="7728453" cy="369332"/>
          </a:xfrm>
          <a:prstGeom prst="rect">
            <a:avLst/>
          </a:prstGeom>
          <a:noFill/>
        </p:spPr>
        <p:txBody>
          <a:bodyPr wrap="square" rtlCol="0">
            <a:spAutoFit/>
          </a:bodyPr>
          <a:lstStyle/>
          <a:p>
            <a:r>
              <a:rPr lang="en-US" dirty="0" smtClean="0"/>
              <a:t>Use these illustrations to reinforce key messages</a:t>
            </a:r>
            <a:endParaRPr lang="en-US" dirty="0"/>
          </a:p>
        </p:txBody>
      </p:sp>
      <p:pic>
        <p:nvPicPr>
          <p:cNvPr id="2" name="Picture 1" descr="mobi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9946" y="788736"/>
            <a:ext cx="1173721" cy="2192422"/>
          </a:xfrm>
          <a:prstGeom prst="rect">
            <a:avLst/>
          </a:prstGeom>
        </p:spPr>
      </p:pic>
      <p:pic>
        <p:nvPicPr>
          <p:cNvPr id="3" name="Picture 2" descr="butterfl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595" y="991416"/>
            <a:ext cx="2060222" cy="1876778"/>
          </a:xfrm>
          <a:prstGeom prst="rect">
            <a:avLst/>
          </a:prstGeom>
        </p:spPr>
      </p:pic>
      <p:pic>
        <p:nvPicPr>
          <p:cNvPr id="14" name="Picture 13" descr="lightbul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55291" y="1111328"/>
            <a:ext cx="1607551" cy="1780672"/>
          </a:xfrm>
          <a:prstGeom prst="rect">
            <a:avLst/>
          </a:prstGeom>
        </p:spPr>
      </p:pic>
      <p:pic>
        <p:nvPicPr>
          <p:cNvPr id="21" name="Picture 20" descr="rada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31263" y="494630"/>
            <a:ext cx="1070141" cy="2145632"/>
          </a:xfrm>
          <a:prstGeom prst="rect">
            <a:avLst/>
          </a:prstGeom>
        </p:spPr>
      </p:pic>
      <p:pic>
        <p:nvPicPr>
          <p:cNvPr id="22" name="Picture 21" descr="graph.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8404" y="3804834"/>
            <a:ext cx="2051385" cy="1373898"/>
          </a:xfrm>
          <a:prstGeom prst="rect">
            <a:avLst/>
          </a:prstGeom>
        </p:spPr>
      </p:pic>
      <p:pic>
        <p:nvPicPr>
          <p:cNvPr id="23" name="Picture 22" descr="cogs.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46139" y="3985271"/>
            <a:ext cx="2434390" cy="1058097"/>
          </a:xfrm>
          <a:prstGeom prst="rect">
            <a:avLst/>
          </a:prstGeom>
        </p:spPr>
      </p:pic>
      <p:pic>
        <p:nvPicPr>
          <p:cNvPr id="24" name="Picture 23" descr="diamond.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19842" y="3208422"/>
            <a:ext cx="677045" cy="2098841"/>
          </a:xfrm>
          <a:prstGeom prst="rect">
            <a:avLst/>
          </a:prstGeom>
        </p:spPr>
      </p:pic>
      <p:pic>
        <p:nvPicPr>
          <p:cNvPr id="25" name="Picture 24" descr="mous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79923" y="3154948"/>
            <a:ext cx="775867" cy="2215389"/>
          </a:xfrm>
          <a:prstGeom prst="rect">
            <a:avLst/>
          </a:prstGeom>
        </p:spPr>
      </p:pic>
      <p:sp>
        <p:nvSpPr>
          <p:cNvPr id="26" name="TextBox 25"/>
          <p:cNvSpPr txBox="1"/>
          <p:nvPr userDrawn="1"/>
        </p:nvSpPr>
        <p:spPr>
          <a:xfrm>
            <a:off x="855579" y="2981158"/>
            <a:ext cx="1390316" cy="430887"/>
          </a:xfrm>
          <a:prstGeom prst="rect">
            <a:avLst/>
          </a:prstGeom>
          <a:noFill/>
        </p:spPr>
        <p:txBody>
          <a:bodyPr wrap="square" rtlCol="0">
            <a:spAutoFit/>
          </a:bodyPr>
          <a:lstStyle/>
          <a:p>
            <a:pPr algn="ctr"/>
            <a:r>
              <a:rPr lang="en-US" sz="1100" dirty="0" smtClean="0">
                <a:solidFill>
                  <a:srgbClr val="1E1E1E"/>
                </a:solidFill>
              </a:rPr>
              <a:t>Butterfly - Transformation</a:t>
            </a:r>
            <a:endParaRPr lang="en-US" sz="1100" dirty="0">
              <a:solidFill>
                <a:srgbClr val="1E1E1E"/>
              </a:solidFill>
            </a:endParaRPr>
          </a:p>
        </p:txBody>
      </p:sp>
      <p:sp>
        <p:nvSpPr>
          <p:cNvPr id="27" name="TextBox 26"/>
          <p:cNvSpPr txBox="1"/>
          <p:nvPr userDrawn="1"/>
        </p:nvSpPr>
        <p:spPr>
          <a:xfrm>
            <a:off x="2847473" y="2981158"/>
            <a:ext cx="1390316" cy="430887"/>
          </a:xfrm>
          <a:prstGeom prst="rect">
            <a:avLst/>
          </a:prstGeom>
          <a:noFill/>
        </p:spPr>
        <p:txBody>
          <a:bodyPr wrap="square" rtlCol="0">
            <a:spAutoFit/>
          </a:bodyPr>
          <a:lstStyle/>
          <a:p>
            <a:pPr algn="ctr"/>
            <a:r>
              <a:rPr lang="en-US" sz="1100" dirty="0" smtClean="0">
                <a:solidFill>
                  <a:srgbClr val="1E1E1E"/>
                </a:solidFill>
              </a:rPr>
              <a:t>Smartphone –</a:t>
            </a:r>
          </a:p>
          <a:p>
            <a:pPr algn="ctr"/>
            <a:r>
              <a:rPr lang="en-US" sz="1100" dirty="0" smtClean="0">
                <a:solidFill>
                  <a:srgbClr val="1E1E1E"/>
                </a:solidFill>
              </a:rPr>
              <a:t>Digital</a:t>
            </a:r>
            <a:endParaRPr lang="en-US" sz="1100" dirty="0">
              <a:solidFill>
                <a:srgbClr val="1E1E1E"/>
              </a:solidFill>
            </a:endParaRPr>
          </a:p>
        </p:txBody>
      </p:sp>
      <p:sp>
        <p:nvSpPr>
          <p:cNvPr id="28" name="TextBox 27"/>
          <p:cNvSpPr txBox="1"/>
          <p:nvPr userDrawn="1"/>
        </p:nvSpPr>
        <p:spPr>
          <a:xfrm>
            <a:off x="4612104" y="2981158"/>
            <a:ext cx="1390316" cy="430887"/>
          </a:xfrm>
          <a:prstGeom prst="rect">
            <a:avLst/>
          </a:prstGeom>
          <a:noFill/>
        </p:spPr>
        <p:txBody>
          <a:bodyPr wrap="square" rtlCol="0">
            <a:spAutoFit/>
          </a:bodyPr>
          <a:lstStyle/>
          <a:p>
            <a:pPr algn="ctr"/>
            <a:r>
              <a:rPr lang="en-US" sz="1100" dirty="0" err="1" smtClean="0">
                <a:solidFill>
                  <a:srgbClr val="1E1E1E"/>
                </a:solidFill>
              </a:rPr>
              <a:t>Lightbulb</a:t>
            </a:r>
            <a:r>
              <a:rPr lang="en-US" sz="1100" dirty="0" smtClean="0">
                <a:solidFill>
                  <a:srgbClr val="1E1E1E"/>
                </a:solidFill>
              </a:rPr>
              <a:t> –</a:t>
            </a:r>
          </a:p>
          <a:p>
            <a:pPr algn="ctr"/>
            <a:r>
              <a:rPr lang="en-US" sz="1100" dirty="0" smtClean="0">
                <a:solidFill>
                  <a:srgbClr val="1E1E1E"/>
                </a:solidFill>
              </a:rPr>
              <a:t>Innovative</a:t>
            </a:r>
            <a:endParaRPr lang="en-US" sz="1100" dirty="0">
              <a:solidFill>
                <a:srgbClr val="1E1E1E"/>
              </a:solidFill>
            </a:endParaRPr>
          </a:p>
        </p:txBody>
      </p:sp>
      <p:sp>
        <p:nvSpPr>
          <p:cNvPr id="29" name="TextBox 28"/>
          <p:cNvSpPr txBox="1"/>
          <p:nvPr userDrawn="1"/>
        </p:nvSpPr>
        <p:spPr>
          <a:xfrm>
            <a:off x="6817893" y="2981158"/>
            <a:ext cx="1390316" cy="430887"/>
          </a:xfrm>
          <a:prstGeom prst="rect">
            <a:avLst/>
          </a:prstGeom>
          <a:noFill/>
        </p:spPr>
        <p:txBody>
          <a:bodyPr wrap="square" rtlCol="0">
            <a:spAutoFit/>
          </a:bodyPr>
          <a:lstStyle/>
          <a:p>
            <a:pPr algn="ctr"/>
            <a:r>
              <a:rPr lang="en-US" sz="1100" dirty="0" smtClean="0">
                <a:solidFill>
                  <a:srgbClr val="1E1E1E"/>
                </a:solidFill>
              </a:rPr>
              <a:t>Radar – </a:t>
            </a:r>
          </a:p>
          <a:p>
            <a:pPr algn="ctr"/>
            <a:r>
              <a:rPr lang="en-US" sz="1100" dirty="0" smtClean="0">
                <a:solidFill>
                  <a:srgbClr val="1E1E1E"/>
                </a:solidFill>
              </a:rPr>
              <a:t>Network</a:t>
            </a:r>
            <a:endParaRPr lang="en-US" sz="1100" dirty="0">
              <a:solidFill>
                <a:srgbClr val="1E1E1E"/>
              </a:solidFill>
            </a:endParaRPr>
          </a:p>
        </p:txBody>
      </p:sp>
      <p:sp>
        <p:nvSpPr>
          <p:cNvPr id="30" name="TextBox 29"/>
          <p:cNvSpPr txBox="1"/>
          <p:nvPr userDrawn="1"/>
        </p:nvSpPr>
        <p:spPr>
          <a:xfrm>
            <a:off x="855579" y="5588000"/>
            <a:ext cx="1390316" cy="430887"/>
          </a:xfrm>
          <a:prstGeom prst="rect">
            <a:avLst/>
          </a:prstGeom>
          <a:noFill/>
        </p:spPr>
        <p:txBody>
          <a:bodyPr wrap="square" rtlCol="0">
            <a:spAutoFit/>
          </a:bodyPr>
          <a:lstStyle/>
          <a:p>
            <a:pPr algn="ctr"/>
            <a:r>
              <a:rPr lang="en-US" sz="1100" dirty="0" smtClean="0">
                <a:solidFill>
                  <a:srgbClr val="1E1E1E"/>
                </a:solidFill>
              </a:rPr>
              <a:t>Graph – </a:t>
            </a:r>
          </a:p>
          <a:p>
            <a:pPr algn="ctr"/>
            <a:r>
              <a:rPr lang="en-US" sz="1100" dirty="0" smtClean="0">
                <a:solidFill>
                  <a:srgbClr val="1E1E1E"/>
                </a:solidFill>
              </a:rPr>
              <a:t>Results</a:t>
            </a:r>
            <a:endParaRPr lang="en-US" sz="1100" dirty="0">
              <a:solidFill>
                <a:srgbClr val="1E1E1E"/>
              </a:solidFill>
            </a:endParaRPr>
          </a:p>
        </p:txBody>
      </p:sp>
      <p:sp>
        <p:nvSpPr>
          <p:cNvPr id="31" name="TextBox 30"/>
          <p:cNvSpPr txBox="1"/>
          <p:nvPr userDrawn="1"/>
        </p:nvSpPr>
        <p:spPr>
          <a:xfrm>
            <a:off x="2847473" y="5588000"/>
            <a:ext cx="1390316" cy="430887"/>
          </a:xfrm>
          <a:prstGeom prst="rect">
            <a:avLst/>
          </a:prstGeom>
          <a:noFill/>
        </p:spPr>
        <p:txBody>
          <a:bodyPr wrap="square" rtlCol="0">
            <a:spAutoFit/>
          </a:bodyPr>
          <a:lstStyle/>
          <a:p>
            <a:pPr algn="ctr"/>
            <a:r>
              <a:rPr lang="en-US" sz="1100" dirty="0" smtClean="0">
                <a:solidFill>
                  <a:srgbClr val="1E1E1E"/>
                </a:solidFill>
              </a:rPr>
              <a:t>Cogs –</a:t>
            </a:r>
          </a:p>
          <a:p>
            <a:pPr algn="ctr"/>
            <a:r>
              <a:rPr lang="en-US" sz="1100" dirty="0" smtClean="0">
                <a:solidFill>
                  <a:srgbClr val="1E1E1E"/>
                </a:solidFill>
              </a:rPr>
              <a:t>Understanding</a:t>
            </a:r>
          </a:p>
        </p:txBody>
      </p:sp>
      <p:sp>
        <p:nvSpPr>
          <p:cNvPr id="32" name="TextBox 31"/>
          <p:cNvSpPr txBox="1"/>
          <p:nvPr userDrawn="1"/>
        </p:nvSpPr>
        <p:spPr>
          <a:xfrm>
            <a:off x="5574630" y="5588000"/>
            <a:ext cx="1390316" cy="430887"/>
          </a:xfrm>
          <a:prstGeom prst="rect">
            <a:avLst/>
          </a:prstGeom>
          <a:noFill/>
        </p:spPr>
        <p:txBody>
          <a:bodyPr wrap="square" rtlCol="0">
            <a:spAutoFit/>
          </a:bodyPr>
          <a:lstStyle/>
          <a:p>
            <a:pPr algn="ctr"/>
            <a:r>
              <a:rPr lang="en-US" sz="1100" dirty="0" smtClean="0">
                <a:solidFill>
                  <a:srgbClr val="1E1E1E"/>
                </a:solidFill>
              </a:rPr>
              <a:t>Diamond –</a:t>
            </a:r>
          </a:p>
          <a:p>
            <a:pPr algn="ctr"/>
            <a:r>
              <a:rPr lang="en-US" sz="1100" dirty="0" smtClean="0">
                <a:solidFill>
                  <a:srgbClr val="1E1E1E"/>
                </a:solidFill>
              </a:rPr>
              <a:t>Valuable</a:t>
            </a:r>
            <a:endParaRPr lang="en-US" sz="1100" dirty="0">
              <a:solidFill>
                <a:srgbClr val="1E1E1E"/>
              </a:solidFill>
            </a:endParaRPr>
          </a:p>
        </p:txBody>
      </p:sp>
      <p:sp>
        <p:nvSpPr>
          <p:cNvPr id="33" name="TextBox 32"/>
          <p:cNvSpPr txBox="1"/>
          <p:nvPr userDrawn="1"/>
        </p:nvSpPr>
        <p:spPr>
          <a:xfrm>
            <a:off x="7566525" y="5588000"/>
            <a:ext cx="1390316" cy="430887"/>
          </a:xfrm>
          <a:prstGeom prst="rect">
            <a:avLst/>
          </a:prstGeom>
          <a:noFill/>
        </p:spPr>
        <p:txBody>
          <a:bodyPr wrap="square" rtlCol="0">
            <a:spAutoFit/>
          </a:bodyPr>
          <a:lstStyle/>
          <a:p>
            <a:pPr algn="ctr"/>
            <a:r>
              <a:rPr lang="en-US" sz="1100" dirty="0" smtClean="0">
                <a:solidFill>
                  <a:srgbClr val="1E1E1E"/>
                </a:solidFill>
              </a:rPr>
              <a:t>Mouse –</a:t>
            </a:r>
          </a:p>
          <a:p>
            <a:pPr algn="ctr"/>
            <a:r>
              <a:rPr lang="en-US" sz="1100" dirty="0" smtClean="0">
                <a:solidFill>
                  <a:srgbClr val="1E1E1E"/>
                </a:solidFill>
              </a:rPr>
              <a:t>Learning</a:t>
            </a:r>
            <a:endParaRPr lang="en-US" sz="1100" dirty="0">
              <a:solidFill>
                <a:srgbClr val="1E1E1E"/>
              </a:solidFill>
            </a:endParaRPr>
          </a:p>
        </p:txBody>
      </p:sp>
    </p:spTree>
    <p:extLst>
      <p:ext uri="{BB962C8B-B14F-4D97-AF65-F5344CB8AC3E}">
        <p14:creationId xmlns:p14="http://schemas.microsoft.com/office/powerpoint/2010/main" val="92488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6281738"/>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hasCustomPrompt="1"/>
          </p:nvPr>
        </p:nvSpPr>
        <p:spPr>
          <a:xfrm>
            <a:off x="585905" y="1306302"/>
            <a:ext cx="4936885" cy="553998"/>
          </a:xfrm>
        </p:spPr>
        <p:txBody>
          <a:bodyPr anchor="t" anchorCtr="0">
            <a:spAutoFit/>
          </a:bodyPr>
          <a:lstStyle>
            <a:lvl1pPr algn="l">
              <a:defRPr sz="3000" spc="-80" baseline="0">
                <a:solidFill>
                  <a:schemeClr val="bg1"/>
                </a:solidFill>
              </a:defRPr>
            </a:lvl1pPr>
          </a:lstStyle>
          <a:p>
            <a:r>
              <a:rPr lang="en-GB" dirty="0" smtClean="0"/>
              <a:t>Enter heading here</a:t>
            </a:r>
            <a:endParaRPr lang="en-US" dirty="0"/>
          </a:p>
        </p:txBody>
      </p:sp>
      <p:sp>
        <p:nvSpPr>
          <p:cNvPr id="3" name="Subtitle 2"/>
          <p:cNvSpPr>
            <a:spLocks noGrp="1"/>
          </p:cNvSpPr>
          <p:nvPr>
            <p:ph type="subTitle" idx="1" hasCustomPrompt="1"/>
          </p:nvPr>
        </p:nvSpPr>
        <p:spPr>
          <a:xfrm>
            <a:off x="585905" y="3091823"/>
            <a:ext cx="4936885" cy="1752600"/>
          </a:xfrm>
        </p:spPr>
        <p:txBody>
          <a:bodyPr/>
          <a:lstStyle>
            <a:lvl1pPr marL="0" indent="0" algn="l">
              <a:buNone/>
              <a:defRPr sz="2200" spc="-8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subheading here</a:t>
            </a:r>
            <a:endParaRPr lang="en-US" dirty="0"/>
          </a:p>
        </p:txBody>
      </p:sp>
      <p:sp>
        <p:nvSpPr>
          <p:cNvPr id="6" name="Footer Placeholder 4"/>
          <p:cNvSpPr>
            <a:spLocks noGrp="1"/>
          </p:cNvSpPr>
          <p:nvPr>
            <p:ph type="ftr" sz="quarter" idx="11"/>
          </p:nvPr>
        </p:nvSpPr>
        <p:spPr/>
        <p:txBody>
          <a:bodyPr/>
          <a:lstStyle>
            <a:lvl1pPr>
              <a:defRPr sz="1100" smtClean="0">
                <a:solidFill>
                  <a:schemeClr val="bg1"/>
                </a:solidFill>
              </a:defRPr>
            </a:lvl1pPr>
          </a:lstStyle>
          <a:p>
            <a:pPr>
              <a:defRPr/>
            </a:pPr>
            <a:r>
              <a:rPr lang="en-US"/>
              <a:t>ILM Example presentation</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100" smtClean="0">
                <a:solidFill>
                  <a:schemeClr val="bg1"/>
                </a:solidFill>
                <a:latin typeface="+mn-lt"/>
                <a:ea typeface="+mn-ea"/>
                <a:cs typeface="+mn-cs"/>
              </a:defRPr>
            </a:lvl1pPr>
          </a:lstStyle>
          <a:p>
            <a:pPr>
              <a:defRPr/>
            </a:pPr>
            <a:fld id="{8ABE89CE-FEB3-F24D-BB70-99323C0F98C0}" type="slidenum">
              <a:rPr lang="en-US"/>
              <a:pPr>
                <a:defRPr/>
              </a:pPr>
              <a:t>‹#›</a:t>
            </a:fld>
            <a:endParaRPr lang="en-US" dirty="0"/>
          </a:p>
        </p:txBody>
      </p:sp>
    </p:spTree>
    <p:extLst>
      <p:ext uri="{BB962C8B-B14F-4D97-AF65-F5344CB8AC3E}">
        <p14:creationId xmlns:p14="http://schemas.microsoft.com/office/powerpoint/2010/main" val="387690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nd chapter slide">
    <p:bg>
      <p:bgPr>
        <a:solidFill>
          <a:schemeClr val="accent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6281738"/>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hasCustomPrompt="1"/>
          </p:nvPr>
        </p:nvSpPr>
        <p:spPr>
          <a:xfrm>
            <a:off x="585905" y="1306302"/>
            <a:ext cx="4936885" cy="553998"/>
          </a:xfrm>
        </p:spPr>
        <p:txBody>
          <a:bodyPr anchor="t" anchorCtr="0">
            <a:spAutoFit/>
          </a:bodyPr>
          <a:lstStyle>
            <a:lvl1pPr algn="l">
              <a:defRPr sz="3000" spc="-80" baseline="0">
                <a:solidFill>
                  <a:schemeClr val="bg1"/>
                </a:solidFill>
              </a:defRPr>
            </a:lvl1pPr>
          </a:lstStyle>
          <a:p>
            <a:r>
              <a:rPr lang="en-GB" dirty="0" smtClean="0"/>
              <a:t>Enter heading here</a:t>
            </a:r>
            <a:endParaRPr lang="en-US" dirty="0"/>
          </a:p>
        </p:txBody>
      </p:sp>
      <p:sp>
        <p:nvSpPr>
          <p:cNvPr id="3" name="Subtitle 2"/>
          <p:cNvSpPr>
            <a:spLocks noGrp="1"/>
          </p:cNvSpPr>
          <p:nvPr>
            <p:ph type="subTitle" idx="1" hasCustomPrompt="1"/>
          </p:nvPr>
        </p:nvSpPr>
        <p:spPr>
          <a:xfrm>
            <a:off x="585905" y="3091823"/>
            <a:ext cx="4936885" cy="1752600"/>
          </a:xfrm>
        </p:spPr>
        <p:txBody>
          <a:bodyPr/>
          <a:lstStyle>
            <a:lvl1pPr marL="0" indent="0" algn="l">
              <a:buNone/>
              <a:defRPr sz="2200" spc="-8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subheading here</a:t>
            </a:r>
            <a:endParaRPr lang="en-US" dirty="0"/>
          </a:p>
        </p:txBody>
      </p:sp>
      <p:sp>
        <p:nvSpPr>
          <p:cNvPr id="6" name="Footer Placeholder 4"/>
          <p:cNvSpPr>
            <a:spLocks noGrp="1"/>
          </p:cNvSpPr>
          <p:nvPr>
            <p:ph type="ftr" sz="quarter" idx="11"/>
          </p:nvPr>
        </p:nvSpPr>
        <p:spPr/>
        <p:txBody>
          <a:bodyPr/>
          <a:lstStyle>
            <a:lvl1pPr>
              <a:defRPr sz="1100" smtClean="0">
                <a:solidFill>
                  <a:schemeClr val="bg1"/>
                </a:solidFill>
              </a:defRPr>
            </a:lvl1pPr>
          </a:lstStyle>
          <a:p>
            <a:pPr>
              <a:defRPr/>
            </a:pPr>
            <a:r>
              <a:rPr lang="en-US"/>
              <a:t>ILM Example presentation</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100" smtClean="0">
                <a:solidFill>
                  <a:schemeClr val="bg1"/>
                </a:solidFill>
                <a:latin typeface="+mn-lt"/>
                <a:ea typeface="+mn-ea"/>
                <a:cs typeface="+mn-cs"/>
              </a:defRPr>
            </a:lvl1pPr>
          </a:lstStyle>
          <a:p>
            <a:pPr>
              <a:defRPr/>
            </a:pPr>
            <a:fld id="{F2ED2867-E5B5-674E-BCAF-3DF11092ACCF}" type="slidenum">
              <a:rPr lang="en-US"/>
              <a:pPr>
                <a:defRPr/>
              </a:pPr>
              <a:t>‹#›</a:t>
            </a:fld>
            <a:endParaRPr lang="en-US" dirty="0"/>
          </a:p>
        </p:txBody>
      </p:sp>
    </p:spTree>
    <p:extLst>
      <p:ext uri="{BB962C8B-B14F-4D97-AF65-F5344CB8AC3E}">
        <p14:creationId xmlns:p14="http://schemas.microsoft.com/office/powerpoint/2010/main" val="345594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rd chapter slide - printer friendly">
    <p:spTree>
      <p:nvGrpSpPr>
        <p:cNvPr id="1" name=""/>
        <p:cNvGrpSpPr/>
        <p:nvPr/>
      </p:nvGrpSpPr>
      <p:grpSpPr>
        <a:xfrm>
          <a:off x="0" y="0"/>
          <a:ext cx="0" cy="0"/>
          <a:chOff x="0" y="0"/>
          <a:chExt cx="0" cy="0"/>
        </a:xfrm>
      </p:grpSpPr>
      <p:cxnSp>
        <p:nvCxnSpPr>
          <p:cNvPr id="4" name="Straight Connector 3"/>
          <p:cNvCxnSpPr/>
          <p:nvPr/>
        </p:nvCxnSpPr>
        <p:spPr>
          <a:xfrm>
            <a:off x="0" y="6281738"/>
            <a:ext cx="914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hasCustomPrompt="1"/>
          </p:nvPr>
        </p:nvSpPr>
        <p:spPr>
          <a:xfrm>
            <a:off x="585905" y="1306302"/>
            <a:ext cx="4936885" cy="553998"/>
          </a:xfrm>
        </p:spPr>
        <p:txBody>
          <a:bodyPr anchor="t" anchorCtr="0">
            <a:spAutoFit/>
          </a:bodyPr>
          <a:lstStyle>
            <a:lvl1pPr algn="l">
              <a:defRPr sz="3000" spc="-80" baseline="0">
                <a:solidFill>
                  <a:schemeClr val="tx1"/>
                </a:solidFill>
              </a:defRPr>
            </a:lvl1pPr>
          </a:lstStyle>
          <a:p>
            <a:r>
              <a:rPr lang="en-GB" dirty="0" smtClean="0"/>
              <a:t>Enter heading here</a:t>
            </a:r>
            <a:endParaRPr lang="en-US" dirty="0"/>
          </a:p>
        </p:txBody>
      </p:sp>
      <p:sp>
        <p:nvSpPr>
          <p:cNvPr id="3" name="Subtitle 2"/>
          <p:cNvSpPr>
            <a:spLocks noGrp="1"/>
          </p:cNvSpPr>
          <p:nvPr>
            <p:ph type="subTitle" idx="1" hasCustomPrompt="1"/>
          </p:nvPr>
        </p:nvSpPr>
        <p:spPr>
          <a:xfrm>
            <a:off x="585905" y="3091823"/>
            <a:ext cx="4936885" cy="1752600"/>
          </a:xfrm>
        </p:spPr>
        <p:txBody>
          <a:bodyPr/>
          <a:lstStyle>
            <a:lvl1pPr marL="0" indent="0" algn="l">
              <a:buNone/>
              <a:defRPr sz="2200" spc="-8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subheading here</a:t>
            </a:r>
            <a:endParaRPr lang="en-US" dirty="0"/>
          </a:p>
        </p:txBody>
      </p:sp>
      <p:sp>
        <p:nvSpPr>
          <p:cNvPr id="5" name="Date Placeholder 3"/>
          <p:cNvSpPr>
            <a:spLocks noGrp="1"/>
          </p:cNvSpPr>
          <p:nvPr>
            <p:ph type="dt" sz="half" idx="10"/>
          </p:nvPr>
        </p:nvSpPr>
        <p:spPr>
          <a:xfrm>
            <a:off x="6637338" y="6356350"/>
            <a:ext cx="2133600" cy="365125"/>
          </a:xfrm>
          <a:prstGeom prst="rect">
            <a:avLst/>
          </a:prstGeom>
        </p:spPr>
        <p:txBody>
          <a:bodyPr/>
          <a:lstStyle>
            <a:lvl1pPr>
              <a:defRPr sz="1100" smtClean="0">
                <a:solidFill>
                  <a:srgbClr val="818A8F"/>
                </a:solidFill>
              </a:defRPr>
            </a:lvl1pPr>
          </a:lstStyle>
          <a:p>
            <a:pPr>
              <a:defRPr/>
            </a:pPr>
            <a:endParaRPr lang="en-US" dirty="0"/>
          </a:p>
        </p:txBody>
      </p:sp>
      <p:sp>
        <p:nvSpPr>
          <p:cNvPr id="6" name="Footer Placeholder 4"/>
          <p:cNvSpPr>
            <a:spLocks noGrp="1"/>
          </p:cNvSpPr>
          <p:nvPr>
            <p:ph type="ftr" sz="quarter" idx="11"/>
          </p:nvPr>
        </p:nvSpPr>
        <p:spPr/>
        <p:txBody>
          <a:bodyPr/>
          <a:lstStyle>
            <a:lvl1pPr>
              <a:defRPr sz="1100" smtClean="0">
                <a:solidFill>
                  <a:schemeClr val="accent3"/>
                </a:solidFill>
              </a:defRPr>
            </a:lvl1pPr>
          </a:lstStyle>
          <a:p>
            <a:pPr>
              <a:defRPr/>
            </a:pPr>
            <a:r>
              <a:rPr lang="en-US" dirty="0" smtClean="0"/>
              <a:t>ILM Example presentation</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100" smtClean="0">
                <a:solidFill>
                  <a:srgbClr val="818A8F"/>
                </a:solidFill>
                <a:latin typeface="+mn-lt"/>
                <a:ea typeface="+mn-ea"/>
                <a:cs typeface="+mn-cs"/>
              </a:defRPr>
            </a:lvl1pPr>
          </a:lstStyle>
          <a:p>
            <a:pPr>
              <a:defRPr/>
            </a:pPr>
            <a:fld id="{F2ED2867-E5B5-674E-BCAF-3DF11092ACCF}" type="slidenum">
              <a:rPr lang="en-US" smtClean="0"/>
              <a:pPr>
                <a:defRPr/>
              </a:pPr>
              <a:t>‹#›</a:t>
            </a:fld>
            <a:endParaRPr lang="en-US" dirty="0"/>
          </a:p>
        </p:txBody>
      </p:sp>
    </p:spTree>
    <p:extLst>
      <p:ext uri="{BB962C8B-B14F-4D97-AF65-F5344CB8AC3E}">
        <p14:creationId xmlns:p14="http://schemas.microsoft.com/office/powerpoint/2010/main" val="236508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text slide">
    <p:spTree>
      <p:nvGrpSpPr>
        <p:cNvPr id="1" name=""/>
        <p:cNvGrpSpPr/>
        <p:nvPr/>
      </p:nvGrpSpPr>
      <p:grpSpPr>
        <a:xfrm>
          <a:off x="0" y="0"/>
          <a:ext cx="0" cy="0"/>
          <a:chOff x="0" y="0"/>
          <a:chExt cx="0" cy="0"/>
        </a:xfrm>
      </p:grpSpPr>
      <p:sp>
        <p:nvSpPr>
          <p:cNvPr id="5" name="Rectangle 4"/>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6" name="Picture 8" descr="logo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365725"/>
            <a:ext cx="6635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57200" y="167642"/>
            <a:ext cx="7247467" cy="882473"/>
          </a:xfrm>
          <a:ln>
            <a:noFill/>
          </a:ln>
        </p:spPr>
        <p:txBody>
          <a:bodyPr lIns="0"/>
          <a:lstStyle>
            <a:lvl1pPr>
              <a:defRPr sz="3600">
                <a:ln>
                  <a:noFill/>
                </a:ln>
                <a:solidFill>
                  <a:schemeClr val="bg1"/>
                </a:solidFill>
              </a:defRPr>
            </a:lvl1pPr>
          </a:lstStyle>
          <a:p>
            <a:r>
              <a:rPr lang="en-GB" dirty="0" smtClean="0"/>
              <a:t>Enter heading here</a:t>
            </a:r>
            <a:endParaRPr lang="en-US" dirty="0"/>
          </a:p>
        </p:txBody>
      </p:sp>
      <p:sp>
        <p:nvSpPr>
          <p:cNvPr id="3" name="Content Placeholder 2"/>
          <p:cNvSpPr>
            <a:spLocks noGrp="1"/>
          </p:cNvSpPr>
          <p:nvPr>
            <p:ph idx="1" hasCustomPrompt="1"/>
          </p:nvPr>
        </p:nvSpPr>
        <p:spPr/>
        <p:txBody>
          <a:bodyPr anchor="ctr" anchorCtr="0"/>
          <a:lstStyle>
            <a:lvl1pPr marL="342900" indent="-342900">
              <a:buClr>
                <a:schemeClr val="accent1"/>
              </a:buClr>
              <a:buFont typeface="Lucida Grande"/>
              <a:buChar char="»"/>
              <a:defRPr sz="2000" spc="-80">
                <a:solidFill>
                  <a:schemeClr val="accent4"/>
                </a:solidFill>
              </a:defRPr>
            </a:lvl1pPr>
            <a:lvl2pPr marL="669600" indent="-285750">
              <a:buClr>
                <a:schemeClr val="accent2"/>
              </a:buClr>
              <a:buSzPct val="85000"/>
              <a:buFont typeface="Lucida Grande"/>
              <a:buChar char="»"/>
              <a:defRPr sz="1800" spc="-80">
                <a:solidFill>
                  <a:schemeClr val="accent3"/>
                </a:solidFill>
              </a:defRPr>
            </a:lvl2pPr>
            <a:lvl3pPr marL="928800" indent="-228600">
              <a:buClr>
                <a:schemeClr val="accent2"/>
              </a:buClr>
              <a:buSzPct val="85000"/>
              <a:buFont typeface="Lucida Grande"/>
              <a:buChar char="»"/>
              <a:defRPr sz="1800" spc="-80">
                <a:solidFill>
                  <a:schemeClr val="accent3"/>
                </a:solidFill>
              </a:defRPr>
            </a:lvl3pPr>
            <a:lvl4pPr marL="1170000" indent="-228600">
              <a:buClr>
                <a:schemeClr val="accent2"/>
              </a:buClr>
              <a:buSzPct val="85000"/>
              <a:buFont typeface="Lucida Grande"/>
              <a:buChar char="»"/>
              <a:defRPr sz="1800" spc="-80">
                <a:solidFill>
                  <a:schemeClr val="accent3"/>
                </a:solidFill>
              </a:defRPr>
            </a:lvl4pPr>
            <a:lvl5pPr marL="1382400" indent="-228600">
              <a:buClr>
                <a:schemeClr val="accent2"/>
              </a:buClr>
              <a:buSzPct val="85000"/>
              <a:buFont typeface="Arial"/>
              <a:buChar char="»"/>
              <a:defRPr sz="1800" spc="-80">
                <a:solidFill>
                  <a:schemeClr val="accent3"/>
                </a:solidFill>
              </a:defRPr>
            </a:lvl5pPr>
          </a:lstStyle>
          <a:p>
            <a:pPr lvl="0"/>
            <a:r>
              <a:rPr lang="en-GB" dirty="0" smtClean="0"/>
              <a:t>Enter bullets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Date Placeholder 3"/>
          <p:cNvSpPr>
            <a:spLocks noGrp="1"/>
          </p:cNvSpPr>
          <p:nvPr>
            <p:ph type="dt" sz="half" idx="10"/>
          </p:nvPr>
        </p:nvSpPr>
        <p:spPr>
          <a:xfrm>
            <a:off x="6637338" y="6356350"/>
            <a:ext cx="2133600" cy="365125"/>
          </a:xfrm>
          <a:prstGeom prst="rect">
            <a:avLst/>
          </a:prstGeom>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r>
              <a:rPr lang="en-US"/>
              <a:t>ILM Example presentation</a:t>
            </a: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AE006C1-657F-1346-BFC7-B4F41BBF24DF}" type="slidenum">
              <a:rPr lang="en-US"/>
              <a:pPr>
                <a:defRPr/>
              </a:pPr>
              <a:t>‹#›</a:t>
            </a:fld>
            <a:endParaRPr lang="en-US"/>
          </a:p>
        </p:txBody>
      </p:sp>
    </p:spTree>
    <p:extLst>
      <p:ext uri="{BB962C8B-B14F-4D97-AF65-F5344CB8AC3E}">
        <p14:creationId xmlns:p14="http://schemas.microsoft.com/office/powerpoint/2010/main" val="240223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6" name="Rectangle 5"/>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7" name="Picture 8" descr="logo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365725"/>
            <a:ext cx="6635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3" hasCustomPrompt="1"/>
          </p:nvPr>
        </p:nvSpPr>
        <p:spPr>
          <a:xfrm>
            <a:off x="457200" y="1608667"/>
            <a:ext cx="4040188" cy="4517496"/>
          </a:xfrm>
        </p:spPr>
        <p:txBody>
          <a:bodyPr anchor="ctr" anchorCtr="0"/>
          <a:lstStyle>
            <a:lvl1pPr marL="342900" indent="-342900">
              <a:buClr>
                <a:schemeClr val="accent1"/>
              </a:buClr>
              <a:buFont typeface="Lucida Grande"/>
              <a:buChar char="»"/>
              <a:defRPr sz="2000" spc="-80">
                <a:solidFill>
                  <a:schemeClr val="accent4"/>
                </a:solidFill>
              </a:defRPr>
            </a:lvl1pPr>
            <a:lvl2pPr marL="669600" indent="-285750">
              <a:buClr>
                <a:schemeClr val="accent2"/>
              </a:buClr>
              <a:buSzPct val="85000"/>
              <a:buFont typeface="Lucida Grande"/>
              <a:buChar char="»"/>
              <a:defRPr sz="1800" spc="-80">
                <a:solidFill>
                  <a:schemeClr val="accent3"/>
                </a:solidFill>
              </a:defRPr>
            </a:lvl2pPr>
            <a:lvl3pPr marL="928800" indent="-228600">
              <a:buClr>
                <a:schemeClr val="accent2"/>
              </a:buClr>
              <a:buSzPct val="85000"/>
              <a:buFont typeface="Lucida Grande"/>
              <a:buChar char="»"/>
              <a:defRPr sz="1800" spc="-80">
                <a:solidFill>
                  <a:schemeClr val="accent3"/>
                </a:solidFill>
              </a:defRPr>
            </a:lvl3pPr>
            <a:lvl4pPr marL="1170000" indent="-228600">
              <a:buClr>
                <a:schemeClr val="accent2"/>
              </a:buClr>
              <a:buSzPct val="85000"/>
              <a:buFont typeface="Lucida Grande"/>
              <a:buChar char="»"/>
              <a:defRPr sz="1800" spc="-80">
                <a:solidFill>
                  <a:schemeClr val="accent3"/>
                </a:solidFill>
              </a:defRPr>
            </a:lvl4pPr>
            <a:lvl5pPr marL="1382400" indent="-228600">
              <a:buClr>
                <a:schemeClr val="accent2"/>
              </a:buClr>
              <a:buSzPct val="85000"/>
              <a:buFont typeface="Arial"/>
              <a:buChar char="»"/>
              <a:defRPr sz="1800" spc="-80">
                <a:solidFill>
                  <a:schemeClr val="accent3"/>
                </a:solidFill>
              </a:defRPr>
            </a:lvl5pPr>
          </a:lstStyle>
          <a:p>
            <a:pPr lvl="0"/>
            <a:r>
              <a:rPr lang="en-GB" dirty="0" smtClean="0"/>
              <a:t>Enter bullets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Content Placeholder 2"/>
          <p:cNvSpPr>
            <a:spLocks noGrp="1"/>
          </p:cNvSpPr>
          <p:nvPr>
            <p:ph idx="14" hasCustomPrompt="1"/>
          </p:nvPr>
        </p:nvSpPr>
        <p:spPr>
          <a:xfrm>
            <a:off x="4645025" y="1608667"/>
            <a:ext cx="4041775" cy="4517496"/>
          </a:xfrm>
        </p:spPr>
        <p:txBody>
          <a:bodyPr anchor="ctr" anchorCtr="0"/>
          <a:lstStyle>
            <a:lvl1pPr marL="342900" indent="-342900">
              <a:buClr>
                <a:schemeClr val="accent1"/>
              </a:buClr>
              <a:buFont typeface="Lucida Grande"/>
              <a:buChar char="»"/>
              <a:defRPr sz="2000" spc="-80">
                <a:solidFill>
                  <a:schemeClr val="accent4"/>
                </a:solidFill>
              </a:defRPr>
            </a:lvl1pPr>
            <a:lvl2pPr marL="669600" indent="-285750">
              <a:buClr>
                <a:schemeClr val="accent2"/>
              </a:buClr>
              <a:buSzPct val="85000"/>
              <a:buFont typeface="Lucida Grande"/>
              <a:buChar char="»"/>
              <a:defRPr sz="1800" spc="-80">
                <a:solidFill>
                  <a:schemeClr val="accent3"/>
                </a:solidFill>
              </a:defRPr>
            </a:lvl2pPr>
            <a:lvl3pPr marL="928800" indent="-228600">
              <a:buClr>
                <a:schemeClr val="accent2"/>
              </a:buClr>
              <a:buSzPct val="85000"/>
              <a:buFont typeface="Lucida Grande"/>
              <a:buChar char="»"/>
              <a:defRPr sz="1800" spc="-80">
                <a:solidFill>
                  <a:schemeClr val="accent3"/>
                </a:solidFill>
              </a:defRPr>
            </a:lvl3pPr>
            <a:lvl4pPr marL="1170000" indent="-228600">
              <a:buClr>
                <a:schemeClr val="accent2"/>
              </a:buClr>
              <a:buSzPct val="85000"/>
              <a:buFont typeface="Lucida Grande"/>
              <a:buChar char="»"/>
              <a:defRPr sz="1800" spc="-80">
                <a:solidFill>
                  <a:schemeClr val="accent3"/>
                </a:solidFill>
              </a:defRPr>
            </a:lvl4pPr>
            <a:lvl5pPr marL="1382400" indent="-228600">
              <a:buClr>
                <a:schemeClr val="accent2"/>
              </a:buClr>
              <a:buSzPct val="85000"/>
              <a:buFont typeface="Arial"/>
              <a:buChar char="»"/>
              <a:defRPr sz="1800" spc="-80">
                <a:solidFill>
                  <a:schemeClr val="accent3"/>
                </a:solidFill>
              </a:defRPr>
            </a:lvl5pPr>
          </a:lstStyle>
          <a:p>
            <a:pPr lvl="0"/>
            <a:r>
              <a:rPr lang="en-GB" dirty="0" smtClean="0"/>
              <a:t>Enter bullets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itle 1"/>
          <p:cNvSpPr>
            <a:spLocks noGrp="1"/>
          </p:cNvSpPr>
          <p:nvPr>
            <p:ph type="title" hasCustomPrompt="1"/>
          </p:nvPr>
        </p:nvSpPr>
        <p:spPr>
          <a:xfrm>
            <a:off x="457200" y="167642"/>
            <a:ext cx="7247467" cy="882473"/>
          </a:xfrm>
          <a:ln>
            <a:noFill/>
          </a:ln>
        </p:spPr>
        <p:txBody>
          <a:bodyPr lIns="0"/>
          <a:lstStyle>
            <a:lvl1pPr>
              <a:defRPr sz="3600">
                <a:ln>
                  <a:noFill/>
                </a:ln>
                <a:solidFill>
                  <a:schemeClr val="bg1"/>
                </a:solidFill>
              </a:defRPr>
            </a:lvl1pPr>
          </a:lstStyle>
          <a:p>
            <a:r>
              <a:rPr lang="en-GB" dirty="0" smtClean="0"/>
              <a:t>Enter heading here</a:t>
            </a:r>
            <a:endParaRPr lang="en-US" dirty="0"/>
          </a:p>
        </p:txBody>
      </p:sp>
      <p:sp>
        <p:nvSpPr>
          <p:cNvPr id="11" name="Date Placeholder 3"/>
          <p:cNvSpPr>
            <a:spLocks noGrp="1"/>
          </p:cNvSpPr>
          <p:nvPr>
            <p:ph type="dt" sz="half" idx="15"/>
          </p:nvPr>
        </p:nvSpPr>
        <p:spPr>
          <a:xfrm>
            <a:off x="6637338" y="6356350"/>
            <a:ext cx="2133600" cy="365125"/>
          </a:xfrm>
          <a:prstGeom prst="rect">
            <a:avLst/>
          </a:prstGeom>
        </p:spPr>
        <p:txBody>
          <a:bodyPr/>
          <a:lstStyle>
            <a:lvl1pPr>
              <a:defRPr/>
            </a:lvl1pPr>
          </a:lstStyle>
          <a:p>
            <a:pPr>
              <a:defRPr/>
            </a:pPr>
            <a:endParaRPr lang="en-US"/>
          </a:p>
        </p:txBody>
      </p:sp>
      <p:sp>
        <p:nvSpPr>
          <p:cNvPr id="12" name="Footer Placeholder 4"/>
          <p:cNvSpPr>
            <a:spLocks noGrp="1"/>
          </p:cNvSpPr>
          <p:nvPr>
            <p:ph type="ftr" sz="quarter" idx="16"/>
          </p:nvPr>
        </p:nvSpPr>
        <p:spPr/>
        <p:txBody>
          <a:bodyPr/>
          <a:lstStyle>
            <a:lvl1pPr>
              <a:defRPr/>
            </a:lvl1pPr>
          </a:lstStyle>
          <a:p>
            <a:pPr>
              <a:defRPr/>
            </a:pPr>
            <a:r>
              <a:rPr lang="en-US"/>
              <a:t>ILM Example presentation</a:t>
            </a:r>
          </a:p>
        </p:txBody>
      </p:sp>
      <p:sp>
        <p:nvSpPr>
          <p:cNvPr id="13" name="Slide Number Placeholder 5"/>
          <p:cNvSpPr>
            <a:spLocks noGrp="1"/>
          </p:cNvSpPr>
          <p:nvPr>
            <p:ph type="sldNum" sz="quarter" idx="17"/>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7EC5530-FEEC-4F4E-B51D-D089C3D7B370}" type="slidenum">
              <a:rPr lang="en-US"/>
              <a:pPr>
                <a:defRPr/>
              </a:pPr>
              <a:t>‹#›</a:t>
            </a:fld>
            <a:endParaRPr lang="en-US"/>
          </a:p>
        </p:txBody>
      </p:sp>
    </p:spTree>
    <p:extLst>
      <p:ext uri="{BB962C8B-B14F-4D97-AF65-F5344CB8AC3E}">
        <p14:creationId xmlns:p14="http://schemas.microsoft.com/office/powerpoint/2010/main" val="28894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9" name="Picture 8" descr="logo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365725"/>
            <a:ext cx="6635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hasCustomPrompt="1"/>
          </p:nvPr>
        </p:nvSpPr>
        <p:spPr>
          <a:xfrm>
            <a:off x="457200" y="167642"/>
            <a:ext cx="7247467" cy="882473"/>
          </a:xfrm>
          <a:ln>
            <a:noFill/>
          </a:ln>
        </p:spPr>
        <p:txBody>
          <a:bodyPr lIns="0"/>
          <a:lstStyle>
            <a:lvl1pPr>
              <a:defRPr sz="3600">
                <a:ln>
                  <a:noFill/>
                </a:ln>
                <a:solidFill>
                  <a:schemeClr val="bg1"/>
                </a:solidFill>
              </a:defRPr>
            </a:lvl1pPr>
          </a:lstStyle>
          <a:p>
            <a:r>
              <a:rPr lang="en-GB" dirty="0" smtClean="0"/>
              <a:t>Enter heading here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000" b="1" spc="-8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Enter heading here</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000" b="1" spc="-8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Enter heading here</a:t>
            </a:r>
          </a:p>
        </p:txBody>
      </p:sp>
      <p:sp>
        <p:nvSpPr>
          <p:cNvPr id="10" name="Content Placeholder 2"/>
          <p:cNvSpPr>
            <a:spLocks noGrp="1"/>
          </p:cNvSpPr>
          <p:nvPr>
            <p:ph idx="13" hasCustomPrompt="1"/>
          </p:nvPr>
        </p:nvSpPr>
        <p:spPr>
          <a:xfrm>
            <a:off x="457200" y="2342443"/>
            <a:ext cx="4040188" cy="3783719"/>
          </a:xfrm>
        </p:spPr>
        <p:txBody>
          <a:bodyPr anchor="t" anchorCtr="0"/>
          <a:lstStyle>
            <a:lvl1pPr marL="342900" indent="-342900">
              <a:buClr>
                <a:schemeClr val="accent1"/>
              </a:buClr>
              <a:buFont typeface="Lucida Grande"/>
              <a:buChar char="»"/>
              <a:defRPr sz="2000" spc="-80" baseline="0">
                <a:solidFill>
                  <a:schemeClr val="accent4"/>
                </a:solidFill>
              </a:defRPr>
            </a:lvl1pPr>
            <a:lvl2pPr marL="669600" indent="-285750">
              <a:buClr>
                <a:schemeClr val="accent2"/>
              </a:buClr>
              <a:buSzPct val="85000"/>
              <a:buFont typeface="Lucida Grande"/>
              <a:buChar char="»"/>
              <a:defRPr sz="1800" spc="-80">
                <a:solidFill>
                  <a:schemeClr val="accent3"/>
                </a:solidFill>
              </a:defRPr>
            </a:lvl2pPr>
            <a:lvl3pPr marL="928800" indent="-228600">
              <a:buClr>
                <a:schemeClr val="accent2"/>
              </a:buClr>
              <a:buSzPct val="85000"/>
              <a:buFont typeface="Lucida Grande"/>
              <a:buChar char="»"/>
              <a:defRPr sz="1800" spc="-80">
                <a:solidFill>
                  <a:schemeClr val="accent3"/>
                </a:solidFill>
              </a:defRPr>
            </a:lvl3pPr>
            <a:lvl4pPr marL="1170000" indent="-228600">
              <a:buClr>
                <a:schemeClr val="accent2"/>
              </a:buClr>
              <a:buSzPct val="85000"/>
              <a:buFont typeface="Lucida Grande"/>
              <a:buChar char="»"/>
              <a:defRPr sz="1800" spc="-80">
                <a:solidFill>
                  <a:schemeClr val="accent3"/>
                </a:solidFill>
              </a:defRPr>
            </a:lvl4pPr>
            <a:lvl5pPr marL="1382400" indent="-228600">
              <a:buClr>
                <a:schemeClr val="accent2"/>
              </a:buClr>
              <a:buSzPct val="85000"/>
              <a:buFont typeface="Arial"/>
              <a:buChar char="»"/>
              <a:defRPr sz="1800" spc="-80">
                <a:solidFill>
                  <a:schemeClr val="accent3"/>
                </a:solidFill>
              </a:defRPr>
            </a:lvl5pPr>
          </a:lstStyle>
          <a:p>
            <a:pPr lvl="0"/>
            <a:r>
              <a:rPr lang="en-GB" dirty="0" smtClean="0"/>
              <a:t>Enter bullets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Content Placeholder 2"/>
          <p:cNvSpPr>
            <a:spLocks noGrp="1"/>
          </p:cNvSpPr>
          <p:nvPr>
            <p:ph idx="14" hasCustomPrompt="1"/>
          </p:nvPr>
        </p:nvSpPr>
        <p:spPr>
          <a:xfrm>
            <a:off x="4645025" y="2342443"/>
            <a:ext cx="4041775" cy="3783719"/>
          </a:xfrm>
        </p:spPr>
        <p:txBody>
          <a:bodyPr anchor="t" anchorCtr="0"/>
          <a:lstStyle>
            <a:lvl1pPr marL="342900" indent="-342900">
              <a:buClr>
                <a:schemeClr val="accent1"/>
              </a:buClr>
              <a:buFont typeface="Lucida Grande"/>
              <a:buChar char="»"/>
              <a:defRPr sz="2000" spc="-80">
                <a:solidFill>
                  <a:schemeClr val="accent4"/>
                </a:solidFill>
              </a:defRPr>
            </a:lvl1pPr>
            <a:lvl2pPr marL="669600" indent="-285750">
              <a:buClr>
                <a:schemeClr val="accent2"/>
              </a:buClr>
              <a:buSzPct val="85000"/>
              <a:buFont typeface="Lucida Grande"/>
              <a:buChar char="»"/>
              <a:defRPr sz="1800" spc="-80">
                <a:solidFill>
                  <a:schemeClr val="accent3"/>
                </a:solidFill>
              </a:defRPr>
            </a:lvl2pPr>
            <a:lvl3pPr marL="928800" indent="-228600">
              <a:buClr>
                <a:schemeClr val="accent2"/>
              </a:buClr>
              <a:buSzPct val="85000"/>
              <a:buFont typeface="Lucida Grande"/>
              <a:buChar char="»"/>
              <a:defRPr sz="1800" spc="-80">
                <a:solidFill>
                  <a:schemeClr val="accent3"/>
                </a:solidFill>
              </a:defRPr>
            </a:lvl3pPr>
            <a:lvl4pPr marL="1170000" indent="-228600">
              <a:buClr>
                <a:schemeClr val="accent2"/>
              </a:buClr>
              <a:buSzPct val="85000"/>
              <a:buFont typeface="Lucida Grande"/>
              <a:buChar char="»"/>
              <a:defRPr sz="1800" spc="-80">
                <a:solidFill>
                  <a:schemeClr val="accent3"/>
                </a:solidFill>
              </a:defRPr>
            </a:lvl4pPr>
            <a:lvl5pPr marL="1382400" indent="-228600">
              <a:buClr>
                <a:schemeClr val="accent2"/>
              </a:buClr>
              <a:buSzPct val="85000"/>
              <a:buFont typeface="Arial"/>
              <a:buChar char="»"/>
              <a:defRPr sz="1800" spc="-80">
                <a:solidFill>
                  <a:schemeClr val="accent3"/>
                </a:solidFill>
              </a:defRPr>
            </a:lvl5pPr>
          </a:lstStyle>
          <a:p>
            <a:pPr lvl="0"/>
            <a:r>
              <a:rPr lang="en-GB" dirty="0" smtClean="0"/>
              <a:t>Enter bullets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3" name="Date Placeholder 6"/>
          <p:cNvSpPr>
            <a:spLocks noGrp="1"/>
          </p:cNvSpPr>
          <p:nvPr>
            <p:ph type="dt" sz="half" idx="15"/>
          </p:nvPr>
        </p:nvSpPr>
        <p:spPr>
          <a:xfrm>
            <a:off x="6637338" y="6356350"/>
            <a:ext cx="2133600" cy="365125"/>
          </a:xfrm>
          <a:prstGeom prst="rect">
            <a:avLst/>
          </a:prstGeom>
        </p:spPr>
        <p:txBody>
          <a:bodyPr/>
          <a:lstStyle>
            <a:lvl1pPr>
              <a:defRPr/>
            </a:lvl1pPr>
          </a:lstStyle>
          <a:p>
            <a:pPr>
              <a:defRPr/>
            </a:pPr>
            <a:endParaRPr lang="en-US"/>
          </a:p>
        </p:txBody>
      </p:sp>
      <p:sp>
        <p:nvSpPr>
          <p:cNvPr id="14" name="Footer Placeholder 7"/>
          <p:cNvSpPr>
            <a:spLocks noGrp="1"/>
          </p:cNvSpPr>
          <p:nvPr>
            <p:ph type="ftr" sz="quarter" idx="16"/>
          </p:nvPr>
        </p:nvSpPr>
        <p:spPr/>
        <p:txBody>
          <a:bodyPr/>
          <a:lstStyle>
            <a:lvl1pPr>
              <a:defRPr/>
            </a:lvl1pPr>
          </a:lstStyle>
          <a:p>
            <a:pPr>
              <a:defRPr/>
            </a:pPr>
            <a:r>
              <a:rPr lang="en-US"/>
              <a:t>ILM Example presentation</a:t>
            </a:r>
          </a:p>
        </p:txBody>
      </p:sp>
      <p:sp>
        <p:nvSpPr>
          <p:cNvPr id="15" name="Slide Number Placeholder 8"/>
          <p:cNvSpPr>
            <a:spLocks noGrp="1"/>
          </p:cNvSpPr>
          <p:nvPr>
            <p:ph type="sldNum" sz="quarter" idx="17"/>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A57E303-57FD-FB44-A898-3135EF2D32DF}" type="slidenum">
              <a:rPr lang="en-US"/>
              <a:pPr>
                <a:defRPr/>
              </a:pPr>
              <a:t>‹#›</a:t>
            </a:fld>
            <a:endParaRPr lang="en-US"/>
          </a:p>
        </p:txBody>
      </p:sp>
    </p:spTree>
    <p:extLst>
      <p:ext uri="{BB962C8B-B14F-4D97-AF65-F5344CB8AC3E}">
        <p14:creationId xmlns:p14="http://schemas.microsoft.com/office/powerpoint/2010/main" val="45791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oint text slide">
    <p:spTree>
      <p:nvGrpSpPr>
        <p:cNvPr id="1" name=""/>
        <p:cNvGrpSpPr/>
        <p:nvPr/>
      </p:nvGrpSpPr>
      <p:grpSpPr>
        <a:xfrm>
          <a:off x="0" y="0"/>
          <a:ext cx="0" cy="0"/>
          <a:chOff x="0" y="0"/>
          <a:chExt cx="0" cy="0"/>
        </a:xfrm>
      </p:grpSpPr>
      <p:sp>
        <p:nvSpPr>
          <p:cNvPr id="8" name="Rectangle 7"/>
          <p:cNvSpPr/>
          <p:nvPr/>
        </p:nvSpPr>
        <p:spPr>
          <a:xfrm>
            <a:off x="0" y="0"/>
            <a:ext cx="9144000" cy="122713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9" name="Picture 8" descr="logo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365725"/>
            <a:ext cx="6635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hasCustomPrompt="1"/>
          </p:nvPr>
        </p:nvSpPr>
        <p:spPr>
          <a:xfrm>
            <a:off x="457200" y="167642"/>
            <a:ext cx="7247467" cy="882473"/>
          </a:xfrm>
          <a:ln>
            <a:noFill/>
          </a:ln>
        </p:spPr>
        <p:txBody>
          <a:bodyPr lIns="0"/>
          <a:lstStyle>
            <a:lvl1pPr>
              <a:defRPr sz="3600" baseline="0">
                <a:ln>
                  <a:noFill/>
                </a:ln>
                <a:solidFill>
                  <a:schemeClr val="bg1"/>
                </a:solidFill>
              </a:defRPr>
            </a:lvl1pPr>
          </a:lstStyle>
          <a:p>
            <a:r>
              <a:rPr lang="en-GB" dirty="0" smtClean="0"/>
              <a:t>Enter heading here</a:t>
            </a:r>
            <a:endParaRPr lang="en-US" dirty="0"/>
          </a:p>
        </p:txBody>
      </p:sp>
      <p:sp>
        <p:nvSpPr>
          <p:cNvPr id="10" name="Content Placeholder 2"/>
          <p:cNvSpPr>
            <a:spLocks noGrp="1"/>
          </p:cNvSpPr>
          <p:nvPr>
            <p:ph idx="13"/>
          </p:nvPr>
        </p:nvSpPr>
        <p:spPr>
          <a:xfrm>
            <a:off x="457199" y="2604151"/>
            <a:ext cx="2517113" cy="3472202"/>
          </a:xfrm>
        </p:spPr>
        <p:txBody>
          <a:bodyPr anchor="t" anchorCtr="0">
            <a:normAutofit/>
          </a:bodyPr>
          <a:lstStyle>
            <a:lvl1pPr marL="0" indent="0">
              <a:buClr>
                <a:schemeClr val="accent1"/>
              </a:buClr>
              <a:buFontTx/>
              <a:buNone/>
              <a:defRPr sz="1700" spc="-80">
                <a:solidFill>
                  <a:schemeClr val="accent3"/>
                </a:solidFill>
              </a:defRPr>
            </a:lvl1pPr>
            <a:lvl2pPr marL="669600" indent="-285750">
              <a:buClr>
                <a:schemeClr val="accent2"/>
              </a:buClr>
              <a:buSzPct val="85000"/>
              <a:buFont typeface="Lucida Grande"/>
              <a:buChar char="»"/>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GB" dirty="0" smtClean="0"/>
              <a:t>Click to edit Master text styles</a:t>
            </a:r>
          </a:p>
        </p:txBody>
      </p:sp>
      <p:sp>
        <p:nvSpPr>
          <p:cNvPr id="13" name="Date Placeholder 6"/>
          <p:cNvSpPr>
            <a:spLocks noGrp="1"/>
          </p:cNvSpPr>
          <p:nvPr>
            <p:ph type="dt" sz="half" idx="15"/>
          </p:nvPr>
        </p:nvSpPr>
        <p:spPr>
          <a:xfrm>
            <a:off x="6637338" y="6356350"/>
            <a:ext cx="2133600" cy="365125"/>
          </a:xfrm>
          <a:prstGeom prst="rect">
            <a:avLst/>
          </a:prstGeom>
        </p:spPr>
        <p:txBody>
          <a:bodyPr/>
          <a:lstStyle>
            <a:lvl1pPr>
              <a:defRPr/>
            </a:lvl1pPr>
          </a:lstStyle>
          <a:p>
            <a:pPr>
              <a:defRPr/>
            </a:pPr>
            <a:endParaRPr lang="en-US"/>
          </a:p>
        </p:txBody>
      </p:sp>
      <p:sp>
        <p:nvSpPr>
          <p:cNvPr id="15" name="Slide Number Placeholder 8"/>
          <p:cNvSpPr>
            <a:spLocks noGrp="1"/>
          </p:cNvSpPr>
          <p:nvPr>
            <p:ph type="sldNum" sz="quarter" idx="17"/>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A57E303-57FD-FB44-A898-3135EF2D32DF}" type="slidenum">
              <a:rPr lang="en-US"/>
              <a:pPr>
                <a:defRPr/>
              </a:pPr>
              <a:t>‹#›</a:t>
            </a:fld>
            <a:endParaRPr lang="en-US"/>
          </a:p>
        </p:txBody>
      </p:sp>
      <p:cxnSp>
        <p:nvCxnSpPr>
          <p:cNvPr id="4" name="Straight Connector 3"/>
          <p:cNvCxnSpPr/>
          <p:nvPr userDrawn="1"/>
        </p:nvCxnSpPr>
        <p:spPr>
          <a:xfrm>
            <a:off x="3138369" y="1535113"/>
            <a:ext cx="0" cy="4541240"/>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
          <p:cNvSpPr>
            <a:spLocks noGrp="1"/>
          </p:cNvSpPr>
          <p:nvPr>
            <p:ph idx="19"/>
          </p:nvPr>
        </p:nvSpPr>
        <p:spPr>
          <a:xfrm>
            <a:off x="3300817" y="2604151"/>
            <a:ext cx="2517113" cy="3472202"/>
          </a:xfrm>
        </p:spPr>
        <p:txBody>
          <a:bodyPr anchor="t" anchorCtr="0">
            <a:normAutofit/>
          </a:bodyPr>
          <a:lstStyle>
            <a:lvl1pPr marL="0" indent="0">
              <a:buClr>
                <a:schemeClr val="accent1"/>
              </a:buClr>
              <a:buFontTx/>
              <a:buNone/>
              <a:defRPr sz="1700" spc="-80">
                <a:solidFill>
                  <a:schemeClr val="accent3"/>
                </a:solidFill>
              </a:defRPr>
            </a:lvl1pPr>
            <a:lvl2pPr marL="383850" indent="0">
              <a:buClr>
                <a:schemeClr val="accent2"/>
              </a:buClr>
              <a:buSzPct val="85000"/>
              <a:buFont typeface="Lucida Grande"/>
              <a:buNone/>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GB" dirty="0" smtClean="0"/>
              <a:t>Click to edit Master text styles</a:t>
            </a:r>
          </a:p>
        </p:txBody>
      </p:sp>
      <p:cxnSp>
        <p:nvCxnSpPr>
          <p:cNvPr id="23" name="Straight Connector 22"/>
          <p:cNvCxnSpPr/>
          <p:nvPr userDrawn="1"/>
        </p:nvCxnSpPr>
        <p:spPr>
          <a:xfrm>
            <a:off x="5981987" y="1535113"/>
            <a:ext cx="0" cy="4541240"/>
          </a:xfrm>
          <a:prstGeom prst="line">
            <a:avLst/>
          </a:prstGeom>
        </p:spPr>
        <p:style>
          <a:lnRef idx="2">
            <a:schemeClr val="accent1"/>
          </a:lnRef>
          <a:fillRef idx="0">
            <a:schemeClr val="accent1"/>
          </a:fillRef>
          <a:effectRef idx="1">
            <a:schemeClr val="accent1"/>
          </a:effectRef>
          <a:fontRef idx="minor">
            <a:schemeClr val="tx1"/>
          </a:fontRef>
        </p:style>
      </p:cxnSp>
      <p:sp>
        <p:nvSpPr>
          <p:cNvPr id="25" name="Content Placeholder 2"/>
          <p:cNvSpPr>
            <a:spLocks noGrp="1"/>
          </p:cNvSpPr>
          <p:nvPr>
            <p:ph idx="21"/>
          </p:nvPr>
        </p:nvSpPr>
        <p:spPr>
          <a:xfrm>
            <a:off x="6157363" y="2604151"/>
            <a:ext cx="2517113" cy="3472202"/>
          </a:xfrm>
        </p:spPr>
        <p:txBody>
          <a:bodyPr anchor="t" anchorCtr="0">
            <a:normAutofit/>
          </a:bodyPr>
          <a:lstStyle>
            <a:lvl1pPr marL="0" indent="0">
              <a:buClr>
                <a:schemeClr val="accent1"/>
              </a:buClr>
              <a:buFontTx/>
              <a:buNone/>
              <a:defRPr sz="1700" spc="-80">
                <a:solidFill>
                  <a:schemeClr val="accent3"/>
                </a:solidFill>
              </a:defRPr>
            </a:lvl1pPr>
            <a:lvl2pPr marL="669600" indent="-285750">
              <a:buClr>
                <a:schemeClr val="accent2"/>
              </a:buClr>
              <a:buSzPct val="85000"/>
              <a:buFont typeface="Lucida Grande"/>
              <a:buChar char="»"/>
              <a:defRPr sz="1800">
                <a:solidFill>
                  <a:schemeClr val="accent3"/>
                </a:solidFill>
              </a:defRPr>
            </a:lvl2pPr>
            <a:lvl3pPr marL="928800" indent="-228600">
              <a:buClr>
                <a:schemeClr val="accent2"/>
              </a:buClr>
              <a:buSzPct val="85000"/>
              <a:buFont typeface="Lucida Grande"/>
              <a:buChar char="»"/>
              <a:defRPr sz="1800">
                <a:solidFill>
                  <a:schemeClr val="accent3"/>
                </a:solidFill>
              </a:defRPr>
            </a:lvl3pPr>
            <a:lvl4pPr marL="1170000" indent="-228600">
              <a:buClr>
                <a:schemeClr val="accent2"/>
              </a:buClr>
              <a:buSzPct val="85000"/>
              <a:buFont typeface="Lucida Grande"/>
              <a:buChar char="»"/>
              <a:defRPr sz="1800">
                <a:solidFill>
                  <a:schemeClr val="accent3"/>
                </a:solidFill>
              </a:defRPr>
            </a:lvl4pPr>
            <a:lvl5pPr marL="1382400" indent="-228600">
              <a:buClr>
                <a:schemeClr val="accent2"/>
              </a:buClr>
              <a:buSzPct val="85000"/>
              <a:buFont typeface="Arial"/>
              <a:buChar char="»"/>
              <a:defRPr sz="1800">
                <a:solidFill>
                  <a:schemeClr val="accent3"/>
                </a:solidFill>
              </a:defRPr>
            </a:lvl5pPr>
          </a:lstStyle>
          <a:p>
            <a:pPr lvl="0"/>
            <a:r>
              <a:rPr lang="en-GB" dirty="0" smtClean="0"/>
              <a:t>Click to edit Master text styles</a:t>
            </a:r>
            <a:endParaRPr lang="en-US" dirty="0"/>
          </a:p>
        </p:txBody>
      </p:sp>
      <p:sp>
        <p:nvSpPr>
          <p:cNvPr id="6" name="TextBox 5"/>
          <p:cNvSpPr txBox="1"/>
          <p:nvPr userDrawn="1"/>
        </p:nvSpPr>
        <p:spPr>
          <a:xfrm>
            <a:off x="457199" y="1454738"/>
            <a:ext cx="1552471" cy="1200329"/>
          </a:xfrm>
          <a:prstGeom prst="rect">
            <a:avLst/>
          </a:prstGeom>
          <a:noFill/>
        </p:spPr>
        <p:txBody>
          <a:bodyPr wrap="square" rtlCol="0">
            <a:spAutoFit/>
          </a:bodyPr>
          <a:lstStyle/>
          <a:p>
            <a:r>
              <a:rPr lang="en-US" sz="7200" b="1" dirty="0" smtClean="0">
                <a:solidFill>
                  <a:srgbClr val="3DB7E4"/>
                </a:solidFill>
                <a:latin typeface="+mj-lt"/>
              </a:rPr>
              <a:t>1.</a:t>
            </a:r>
            <a:endParaRPr lang="en-US" sz="7200" b="1" dirty="0">
              <a:solidFill>
                <a:srgbClr val="3DB7E4"/>
              </a:solidFill>
              <a:latin typeface="+mj-lt"/>
            </a:endParaRPr>
          </a:p>
        </p:txBody>
      </p:sp>
      <p:sp>
        <p:nvSpPr>
          <p:cNvPr id="27" name="TextBox 26"/>
          <p:cNvSpPr txBox="1"/>
          <p:nvPr userDrawn="1"/>
        </p:nvSpPr>
        <p:spPr>
          <a:xfrm>
            <a:off x="3300817" y="1470450"/>
            <a:ext cx="1552471" cy="1200329"/>
          </a:xfrm>
          <a:prstGeom prst="rect">
            <a:avLst/>
          </a:prstGeom>
          <a:noFill/>
        </p:spPr>
        <p:txBody>
          <a:bodyPr wrap="square" rtlCol="0">
            <a:spAutoFit/>
          </a:bodyPr>
          <a:lstStyle/>
          <a:p>
            <a:r>
              <a:rPr lang="en-US" sz="7200" b="1" dirty="0" smtClean="0">
                <a:solidFill>
                  <a:srgbClr val="3DB7E4"/>
                </a:solidFill>
                <a:latin typeface="+mj-lt"/>
              </a:rPr>
              <a:t>2.</a:t>
            </a:r>
            <a:endParaRPr lang="en-US" sz="7200" b="1" dirty="0">
              <a:solidFill>
                <a:srgbClr val="3DB7E4"/>
              </a:solidFill>
              <a:latin typeface="+mj-lt"/>
            </a:endParaRPr>
          </a:p>
        </p:txBody>
      </p:sp>
      <p:sp>
        <p:nvSpPr>
          <p:cNvPr id="28" name="TextBox 27"/>
          <p:cNvSpPr txBox="1"/>
          <p:nvPr userDrawn="1"/>
        </p:nvSpPr>
        <p:spPr>
          <a:xfrm>
            <a:off x="6157363" y="1470450"/>
            <a:ext cx="1552471" cy="1200329"/>
          </a:xfrm>
          <a:prstGeom prst="rect">
            <a:avLst/>
          </a:prstGeom>
          <a:noFill/>
        </p:spPr>
        <p:txBody>
          <a:bodyPr wrap="square" rtlCol="0">
            <a:spAutoFit/>
          </a:bodyPr>
          <a:lstStyle/>
          <a:p>
            <a:r>
              <a:rPr lang="en-US" sz="7200" b="1" dirty="0" smtClean="0">
                <a:solidFill>
                  <a:srgbClr val="3DB7E4"/>
                </a:solidFill>
                <a:latin typeface="+mj-lt"/>
              </a:rPr>
              <a:t>3.</a:t>
            </a:r>
            <a:endParaRPr lang="en-US" sz="7200" b="1" dirty="0">
              <a:solidFill>
                <a:srgbClr val="3DB7E4"/>
              </a:solidFill>
              <a:latin typeface="+mj-lt"/>
            </a:endParaRPr>
          </a:p>
        </p:txBody>
      </p:sp>
    </p:spTree>
    <p:extLst>
      <p:ext uri="{BB962C8B-B14F-4D97-AF65-F5344CB8AC3E}">
        <p14:creationId xmlns:p14="http://schemas.microsoft.com/office/powerpoint/2010/main" val="81119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Bullet point 1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Footer Placeholder 4"/>
          <p:cNvSpPr>
            <a:spLocks noGrp="1"/>
          </p:cNvSpPr>
          <p:nvPr>
            <p:ph type="ftr" sz="quarter" idx="3"/>
          </p:nvPr>
        </p:nvSpPr>
        <p:spPr>
          <a:xfrm>
            <a:off x="373063" y="6356350"/>
            <a:ext cx="2895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accent3"/>
                </a:solidFill>
                <a:latin typeface="+mn-lt"/>
                <a:ea typeface="+mn-ea"/>
                <a:cs typeface="+mn-cs"/>
              </a:defRPr>
            </a:lvl1pPr>
          </a:lstStyle>
          <a:p>
            <a:pPr>
              <a:defRPr/>
            </a:pPr>
            <a:r>
              <a:rPr lang="en-US"/>
              <a:t>ILM Example presentation</a:t>
            </a:r>
            <a:endParaRPr lang="en-US" dirty="0"/>
          </a:p>
        </p:txBody>
      </p:sp>
      <p:cxnSp>
        <p:nvCxnSpPr>
          <p:cNvPr id="10" name="Straight Connector 9"/>
          <p:cNvCxnSpPr/>
          <p:nvPr/>
        </p:nvCxnSpPr>
        <p:spPr>
          <a:xfrm>
            <a:off x="0" y="6281738"/>
            <a:ext cx="9144000" cy="0"/>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sp>
        <p:nvSpPr>
          <p:cNvPr id="9" name="Slide Number Placeholder 5"/>
          <p:cNvSpPr>
            <a:spLocks noGrp="1"/>
          </p:cNvSpPr>
          <p:nvPr>
            <p:ph type="sldNum" sz="quarter" idx="4"/>
          </p:nvPr>
        </p:nvSpPr>
        <p:spPr>
          <a:xfrm>
            <a:off x="6553200" y="6356350"/>
            <a:ext cx="2133600" cy="365125"/>
          </a:xfrm>
          <a:prstGeom prst="rect">
            <a:avLst/>
          </a:prstGeom>
        </p:spPr>
        <p:txBody>
          <a:bodyPr anchor="ctr" anchorCtr="0"/>
          <a:lstStyle>
            <a:lvl1pPr algn="r" fontAlgn="auto">
              <a:spcBef>
                <a:spcPts val="0"/>
              </a:spcBef>
              <a:spcAft>
                <a:spcPts val="0"/>
              </a:spcAft>
              <a:defRPr sz="1100" smtClean="0">
                <a:solidFill>
                  <a:srgbClr val="818A8F"/>
                </a:solidFill>
                <a:latin typeface="+mn-lt"/>
                <a:ea typeface="+mn-ea"/>
                <a:cs typeface="+mn-cs"/>
              </a:defRPr>
            </a:lvl1pPr>
          </a:lstStyle>
          <a:p>
            <a:pPr>
              <a:defRPr/>
            </a:pPr>
            <a:fld id="{F2ED2867-E5B5-674E-BCAF-3DF11092AC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96" r:id="rId2"/>
    <p:sldLayoutId id="2147483678" r:id="rId3"/>
    <p:sldLayoutId id="2147483679" r:id="rId4"/>
    <p:sldLayoutId id="2147483689" r:id="rId5"/>
    <p:sldLayoutId id="2147483680" r:id="rId6"/>
    <p:sldLayoutId id="2147483682" r:id="rId7"/>
    <p:sldLayoutId id="2147483683" r:id="rId8"/>
    <p:sldLayoutId id="2147483690" r:id="rId9"/>
    <p:sldLayoutId id="2147483691" r:id="rId10"/>
    <p:sldLayoutId id="2147483684" r:id="rId11"/>
    <p:sldLayoutId id="2147483685" r:id="rId12"/>
    <p:sldLayoutId id="2147483686" r:id="rId13"/>
    <p:sldLayoutId id="2147483687" r:id="rId14"/>
    <p:sldLayoutId id="2147483688" r:id="rId15"/>
    <p:sldLayoutId id="2147483681" r:id="rId16"/>
    <p:sldLayoutId id="2147483692" r:id="rId17"/>
    <p:sldLayoutId id="2147483693" r:id="rId18"/>
    <p:sldLayoutId id="2147483695" r:id="rId19"/>
    <p:sldLayoutId id="2147483694" r:id="rId20"/>
    <p:sldLayoutId id="2147483697" r:id="rId21"/>
  </p:sldLayoutIdLst>
  <p:hf hdr="0" dt="0"/>
  <p:txStyles>
    <p:titleStyle>
      <a:lvl1pPr algn="l" defTabSz="457200" rtl="0" fontAlgn="base">
        <a:spcBef>
          <a:spcPct val="0"/>
        </a:spcBef>
        <a:spcAft>
          <a:spcPct val="0"/>
        </a:spcAft>
        <a:defRPr sz="4400" kern="1200" spc="-150">
          <a:solidFill>
            <a:schemeClr val="tx2"/>
          </a:solidFill>
          <a:latin typeface="+mj-lt"/>
          <a:ea typeface="ＭＳ Ｐゴシック" charset="0"/>
          <a:cs typeface="ＭＳ Ｐゴシック" charset="0"/>
        </a:defRPr>
      </a:lvl1pPr>
      <a:lvl2pPr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2pPr>
      <a:lvl3pPr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3pPr>
      <a:lvl4pPr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4pPr>
      <a:lvl5pPr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5pPr>
      <a:lvl6pPr marL="457200"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6pPr>
      <a:lvl7pPr marL="914400"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7pPr>
      <a:lvl8pPr marL="1371600"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8pPr>
      <a:lvl9pPr marL="1828800"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2800" kern="1200" spc="-150">
          <a:solidFill>
            <a:srgbClr val="1E1E1E"/>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400" kern="1200" spc="-150">
          <a:solidFill>
            <a:srgbClr val="1E1E1E"/>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000" kern="1200" spc="-150">
          <a:solidFill>
            <a:srgbClr val="1E1E1E"/>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kern="1200" spc="-150">
          <a:solidFill>
            <a:srgbClr val="1E1E1E"/>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kern="1200" spc="-150">
          <a:solidFill>
            <a:srgbClr val="1E1E1E"/>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877" y="3360957"/>
            <a:ext cx="8124599" cy="707886"/>
          </a:xfrm>
        </p:spPr>
        <p:txBody>
          <a:bodyPr/>
          <a:lstStyle/>
          <a:p>
            <a:r>
              <a:rPr lang="en-US" dirty="0" smtClean="0"/>
              <a:t>Beyond the bonus:</a:t>
            </a:r>
            <a:endParaRPr lang="en-US" dirty="0"/>
          </a:p>
        </p:txBody>
      </p:sp>
      <p:sp>
        <p:nvSpPr>
          <p:cNvPr id="3" name="Subtitle 2"/>
          <p:cNvSpPr>
            <a:spLocks noGrp="1"/>
          </p:cNvSpPr>
          <p:nvPr>
            <p:ph type="subTitle" idx="1"/>
          </p:nvPr>
        </p:nvSpPr>
        <p:spPr/>
        <p:txBody>
          <a:bodyPr/>
          <a:lstStyle/>
          <a:p>
            <a:r>
              <a:rPr lang="en-US" dirty="0" smtClean="0"/>
              <a:t>Driving employee performance</a:t>
            </a:r>
            <a:endParaRPr lang="en-US" dirty="0"/>
          </a:p>
        </p:txBody>
      </p:sp>
    </p:spTree>
    <p:extLst>
      <p:ext uri="{BB962C8B-B14F-4D97-AF65-F5344CB8AC3E}">
        <p14:creationId xmlns:p14="http://schemas.microsoft.com/office/powerpoint/2010/main" val="1300816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457200" y="2438400"/>
            <a:ext cx="4040188" cy="3831771"/>
          </a:xfrm>
        </p:spPr>
        <p:txBody>
          <a:bodyPr>
            <a:normAutofit lnSpcReduction="10000"/>
          </a:bodyPr>
          <a:lstStyle/>
          <a:p>
            <a:pPr fontAlgn="auto">
              <a:spcAft>
                <a:spcPts val="0"/>
              </a:spcAft>
              <a:defRPr/>
            </a:pPr>
            <a:r>
              <a:rPr lang="en-US" sz="3600" dirty="0" smtClean="0">
                <a:ea typeface="+mn-ea"/>
                <a:cs typeface="+mn-cs"/>
              </a:rPr>
              <a:t>Full-time:</a:t>
            </a:r>
          </a:p>
          <a:p>
            <a:pPr lvl="1" fontAlgn="auto">
              <a:spcAft>
                <a:spcPts val="0"/>
              </a:spcAft>
              <a:defRPr/>
            </a:pPr>
            <a:r>
              <a:rPr lang="en-US" sz="3000" dirty="0" smtClean="0">
                <a:ea typeface="+mn-ea"/>
              </a:rPr>
              <a:t>Less likely to get coaching &amp; support</a:t>
            </a:r>
          </a:p>
          <a:p>
            <a:pPr lvl="1" fontAlgn="auto">
              <a:spcAft>
                <a:spcPts val="0"/>
              </a:spcAft>
              <a:defRPr/>
            </a:pPr>
            <a:r>
              <a:rPr lang="en-US" sz="3000" dirty="0" smtClean="0">
                <a:ea typeface="+mn-ea"/>
              </a:rPr>
              <a:t>Less likely to respect manager’s ability </a:t>
            </a:r>
          </a:p>
          <a:p>
            <a:pPr lvl="1" fontAlgn="auto">
              <a:spcAft>
                <a:spcPts val="0"/>
              </a:spcAft>
              <a:defRPr/>
            </a:pPr>
            <a:r>
              <a:rPr lang="en-US" sz="3000" dirty="0" smtClean="0">
                <a:ea typeface="+mn-ea"/>
              </a:rPr>
              <a:t>More motivated by pay and bonus</a:t>
            </a:r>
          </a:p>
          <a:p>
            <a:pPr fontAlgn="auto">
              <a:spcAft>
                <a:spcPts val="0"/>
              </a:spcAft>
              <a:defRPr/>
            </a:pPr>
            <a:endParaRPr lang="en-US" sz="2800" dirty="0" smtClean="0">
              <a:solidFill>
                <a:schemeClr val="accent2"/>
              </a:solidFill>
              <a:ea typeface="+mn-ea"/>
              <a:cs typeface="+mn-cs"/>
            </a:endParaRPr>
          </a:p>
        </p:txBody>
      </p:sp>
      <p:sp>
        <p:nvSpPr>
          <p:cNvPr id="5" name="Content Placeholder 4"/>
          <p:cNvSpPr>
            <a:spLocks noGrp="1"/>
          </p:cNvSpPr>
          <p:nvPr>
            <p:ph idx="14"/>
          </p:nvPr>
        </p:nvSpPr>
        <p:spPr>
          <a:xfrm>
            <a:off x="4645025" y="2772229"/>
            <a:ext cx="4041775" cy="3497941"/>
          </a:xfrm>
        </p:spPr>
        <p:txBody>
          <a:bodyPr>
            <a:normAutofit fontScale="92500" lnSpcReduction="20000"/>
          </a:bodyPr>
          <a:lstStyle/>
          <a:p>
            <a:pPr fontAlgn="auto">
              <a:spcAft>
                <a:spcPts val="0"/>
              </a:spcAft>
              <a:defRPr/>
            </a:pPr>
            <a:r>
              <a:rPr lang="en-US" sz="3900" dirty="0" smtClean="0"/>
              <a:t>Part-time:</a:t>
            </a:r>
          </a:p>
          <a:p>
            <a:pPr lvl="1" fontAlgn="auto">
              <a:spcAft>
                <a:spcPts val="0"/>
              </a:spcAft>
              <a:defRPr/>
            </a:pPr>
            <a:r>
              <a:rPr lang="en-US" sz="3200" dirty="0" smtClean="0">
                <a:ea typeface="+mn-ea"/>
              </a:rPr>
              <a:t>Less likely to find job v. stressful</a:t>
            </a:r>
          </a:p>
          <a:p>
            <a:pPr lvl="1" fontAlgn="auto">
              <a:spcAft>
                <a:spcPts val="0"/>
              </a:spcAft>
              <a:defRPr/>
            </a:pPr>
            <a:r>
              <a:rPr lang="en-US" sz="3200" dirty="0" smtClean="0">
                <a:ea typeface="+mn-ea"/>
              </a:rPr>
              <a:t>Earn less, pro rata</a:t>
            </a:r>
          </a:p>
          <a:p>
            <a:pPr lvl="1" fontAlgn="auto">
              <a:spcAft>
                <a:spcPts val="0"/>
              </a:spcAft>
              <a:defRPr/>
            </a:pPr>
            <a:r>
              <a:rPr lang="en-US" sz="3200" dirty="0" smtClean="0">
                <a:ea typeface="+mn-ea"/>
              </a:rPr>
              <a:t>More likely to say they work hard</a:t>
            </a:r>
          </a:p>
          <a:p>
            <a:pPr lvl="1" fontAlgn="auto">
              <a:spcAft>
                <a:spcPts val="0"/>
              </a:spcAft>
              <a:defRPr/>
            </a:pPr>
            <a:r>
              <a:rPr lang="en-US" sz="3200" dirty="0" smtClean="0">
                <a:ea typeface="+mn-ea"/>
              </a:rPr>
              <a:t>More likely to be satisfied by job itself</a:t>
            </a:r>
            <a:endParaRPr lang="en-US" sz="3200" dirty="0">
              <a:ea typeface="+mn-ea"/>
            </a:endParaRPr>
          </a:p>
          <a:p>
            <a:pPr marL="0" indent="0" fontAlgn="auto">
              <a:spcAft>
                <a:spcPts val="0"/>
              </a:spcAft>
              <a:buNone/>
              <a:defRPr/>
            </a:pPr>
            <a:endParaRPr lang="en-US" sz="2800" dirty="0" smtClean="0">
              <a:ea typeface="+mn-ea"/>
              <a:cs typeface="+mn-cs"/>
            </a:endParaRPr>
          </a:p>
          <a:p>
            <a:pPr marL="0" indent="0" fontAlgn="auto">
              <a:spcAft>
                <a:spcPts val="0"/>
              </a:spcAft>
              <a:buNone/>
              <a:defRPr/>
            </a:pPr>
            <a:endParaRPr lang="en-US" sz="2800" dirty="0" smtClean="0">
              <a:ea typeface="+mn-ea"/>
              <a:cs typeface="+mn-cs"/>
            </a:endParaRPr>
          </a:p>
        </p:txBody>
      </p:sp>
      <p:sp>
        <p:nvSpPr>
          <p:cNvPr id="6" name="Title 5"/>
          <p:cNvSpPr>
            <a:spLocks noGrp="1"/>
          </p:cNvSpPr>
          <p:nvPr>
            <p:ph type="title"/>
          </p:nvPr>
        </p:nvSpPr>
        <p:spPr/>
        <p:txBody>
          <a:bodyPr>
            <a:normAutofit/>
          </a:bodyPr>
          <a:lstStyle/>
          <a:p>
            <a:pPr fontAlgn="auto">
              <a:spcAft>
                <a:spcPts val="0"/>
              </a:spcAft>
              <a:defRPr/>
            </a:pPr>
            <a:r>
              <a:rPr lang="en-US" sz="4000" dirty="0" smtClean="0"/>
              <a:t>Part-time compared to full-time</a:t>
            </a:r>
            <a:endParaRPr lang="en-US" sz="4000" dirty="0" smtClean="0">
              <a:ea typeface="+mj-ea"/>
              <a:cs typeface="+mj-cs"/>
            </a:endParaRPr>
          </a:p>
        </p:txBody>
      </p:sp>
      <p:sp>
        <p:nvSpPr>
          <p:cNvPr id="8" name="Slide Number Placeholder 7"/>
          <p:cNvSpPr>
            <a:spLocks noGrp="1"/>
          </p:cNvSpPr>
          <p:nvPr>
            <p:ph type="sldNum" sz="quarter" idx="17"/>
          </p:nvPr>
        </p:nvSpPr>
        <p:spPr/>
        <p:txBody>
          <a:bodyPr/>
          <a:lstStyle/>
          <a:p>
            <a:pPr>
              <a:defRPr/>
            </a:pPr>
            <a:fld id="{B7EC5530-FEEC-4F4E-B51D-D089C3D7B370}" type="slidenum">
              <a:rPr lang="en-US" smtClean="0"/>
              <a:pPr>
                <a:defRPr/>
              </a:pPr>
              <a:t>10</a:t>
            </a:fld>
            <a:endParaRPr lang="en-US"/>
          </a:p>
        </p:txBody>
      </p:sp>
      <p:sp>
        <p:nvSpPr>
          <p:cNvPr id="7" name="Content Placeholder 3"/>
          <p:cNvSpPr txBox="1">
            <a:spLocks/>
          </p:cNvSpPr>
          <p:nvPr/>
        </p:nvSpPr>
        <p:spPr>
          <a:xfrm>
            <a:off x="478971" y="1487714"/>
            <a:ext cx="8244115" cy="820057"/>
          </a:xfrm>
          <a:prstGeom prst="rect">
            <a:avLst/>
          </a:prstGeom>
        </p:spPr>
        <p:txBody>
          <a:bodyPr vert="horz" lIns="91440" tIns="45720" rIns="91440" bIns="45720" rtlCol="0" anchor="ctr" anchorCtr="0">
            <a:noAutofit/>
          </a:bodyPr>
          <a:lstStyle>
            <a:lvl1pPr marL="342900" indent="-342900" algn="l" defTabSz="457200" rtl="0" fontAlgn="base">
              <a:spcBef>
                <a:spcPct val="20000"/>
              </a:spcBef>
              <a:spcAft>
                <a:spcPct val="0"/>
              </a:spcAft>
              <a:buClr>
                <a:schemeClr val="accent1"/>
              </a:buClr>
              <a:buFont typeface="Lucida Grande"/>
              <a:buChar char="»"/>
              <a:defRPr sz="2000" kern="1200" spc="-80">
                <a:solidFill>
                  <a:schemeClr val="accent4"/>
                </a:solidFill>
                <a:latin typeface="+mn-lt"/>
                <a:ea typeface="ＭＳ Ｐゴシック" charset="0"/>
                <a:cs typeface="ＭＳ Ｐゴシック" charset="0"/>
              </a:defRPr>
            </a:lvl1pPr>
            <a:lvl2pPr marL="669600" indent="-285750" algn="l" defTabSz="457200" rtl="0" fontAlgn="base">
              <a:spcBef>
                <a:spcPct val="20000"/>
              </a:spcBef>
              <a:spcAft>
                <a:spcPct val="0"/>
              </a:spcAft>
              <a:buClr>
                <a:schemeClr val="accent2"/>
              </a:buClr>
              <a:buSzPct val="85000"/>
              <a:buFont typeface="Lucida Grande"/>
              <a:buChar char="»"/>
              <a:defRPr sz="1800" kern="1200" spc="-80">
                <a:solidFill>
                  <a:schemeClr val="accent3"/>
                </a:solidFill>
                <a:latin typeface="+mn-lt"/>
                <a:ea typeface="ＭＳ Ｐゴシック" charset="0"/>
                <a:cs typeface="+mn-cs"/>
              </a:defRPr>
            </a:lvl2pPr>
            <a:lvl3pPr marL="928800" indent="-228600" algn="l" defTabSz="457200" rtl="0" fontAlgn="base">
              <a:spcBef>
                <a:spcPct val="20000"/>
              </a:spcBef>
              <a:spcAft>
                <a:spcPct val="0"/>
              </a:spcAft>
              <a:buClr>
                <a:schemeClr val="accent2"/>
              </a:buClr>
              <a:buSzPct val="85000"/>
              <a:buFont typeface="Lucida Grande"/>
              <a:buChar char="»"/>
              <a:defRPr sz="1800" kern="1200" spc="-80">
                <a:solidFill>
                  <a:schemeClr val="accent3"/>
                </a:solidFill>
                <a:latin typeface="+mn-lt"/>
                <a:ea typeface="ＭＳ Ｐゴシック" charset="0"/>
                <a:cs typeface="+mn-cs"/>
              </a:defRPr>
            </a:lvl3pPr>
            <a:lvl4pPr marL="1170000" indent="-228600" algn="l" defTabSz="457200" rtl="0" fontAlgn="base">
              <a:spcBef>
                <a:spcPct val="20000"/>
              </a:spcBef>
              <a:spcAft>
                <a:spcPct val="0"/>
              </a:spcAft>
              <a:buClr>
                <a:schemeClr val="accent2"/>
              </a:buClr>
              <a:buSzPct val="85000"/>
              <a:buFont typeface="Lucida Grande"/>
              <a:buChar char="»"/>
              <a:defRPr sz="1800" kern="1200" spc="-80">
                <a:solidFill>
                  <a:schemeClr val="accent3"/>
                </a:solidFill>
                <a:latin typeface="+mn-lt"/>
                <a:ea typeface="ＭＳ Ｐゴシック" charset="0"/>
                <a:cs typeface="+mn-cs"/>
              </a:defRPr>
            </a:lvl4pPr>
            <a:lvl5pPr marL="1382400" indent="-228600" algn="l" defTabSz="457200" rtl="0" fontAlgn="base">
              <a:spcBef>
                <a:spcPct val="20000"/>
              </a:spcBef>
              <a:spcAft>
                <a:spcPct val="0"/>
              </a:spcAft>
              <a:buClr>
                <a:schemeClr val="accent2"/>
              </a:buClr>
              <a:buSzPct val="85000"/>
              <a:buFont typeface="Arial"/>
              <a:buChar char="»"/>
              <a:defRPr sz="1800" kern="1200" spc="-80">
                <a:solidFill>
                  <a:schemeClr val="accent3"/>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3400" dirty="0" smtClean="0">
                <a:ea typeface="+mn-ea"/>
                <a:cs typeface="+mn-cs"/>
              </a:rPr>
              <a:t>Part-time staff are more highly motivated</a:t>
            </a:r>
          </a:p>
        </p:txBody>
      </p:sp>
    </p:spTree>
    <p:extLst>
      <p:ext uri="{BB962C8B-B14F-4D97-AF65-F5344CB8AC3E}">
        <p14:creationId xmlns:p14="http://schemas.microsoft.com/office/powerpoint/2010/main" val="1663500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fontAlgn="auto">
              <a:spcAft>
                <a:spcPts val="0"/>
              </a:spcAft>
              <a:defRPr/>
            </a:pPr>
            <a:r>
              <a:rPr lang="en-US" sz="4000" dirty="0" smtClean="0">
                <a:ea typeface="+mj-ea"/>
                <a:cs typeface="+mj-cs"/>
              </a:rPr>
              <a:t>Motivation: employee archetypes</a:t>
            </a:r>
          </a:p>
        </p:txBody>
      </p:sp>
      <p:sp>
        <p:nvSpPr>
          <p:cNvPr id="7" name="Content Placeholder 6"/>
          <p:cNvSpPr>
            <a:spLocks noGrp="1"/>
          </p:cNvSpPr>
          <p:nvPr>
            <p:ph idx="1"/>
          </p:nvPr>
        </p:nvSpPr>
        <p:spPr>
          <a:xfrm>
            <a:off x="457200" y="1600200"/>
            <a:ext cx="8367486" cy="4525963"/>
          </a:xfrm>
        </p:spPr>
        <p:txBody>
          <a:bodyPr>
            <a:noAutofit/>
          </a:bodyPr>
          <a:lstStyle/>
          <a:p>
            <a:pPr fontAlgn="auto">
              <a:spcAft>
                <a:spcPts val="0"/>
              </a:spcAft>
              <a:defRPr/>
            </a:pPr>
            <a:r>
              <a:rPr lang="en-US" sz="3200" dirty="0" smtClean="0">
                <a:ea typeface="+mn-ea"/>
                <a:cs typeface="+mn-cs"/>
              </a:rPr>
              <a:t>Career climbers:</a:t>
            </a:r>
            <a:endParaRPr lang="en-US" sz="2400" dirty="0" smtClean="0">
              <a:ea typeface="+mn-ea"/>
            </a:endParaRPr>
          </a:p>
          <a:p>
            <a:pPr lvl="1" fontAlgn="auto">
              <a:spcAft>
                <a:spcPts val="0"/>
              </a:spcAft>
              <a:defRPr/>
            </a:pPr>
            <a:r>
              <a:rPr lang="en-US" sz="2700" dirty="0">
                <a:ea typeface="+mn-ea"/>
              </a:rPr>
              <a:t>C</a:t>
            </a:r>
            <a:r>
              <a:rPr lang="en-US" sz="2800" dirty="0" smtClean="0"/>
              <a:t>areer </a:t>
            </a:r>
            <a:r>
              <a:rPr lang="en-US" sz="2800" dirty="0"/>
              <a:t>prospects over financial </a:t>
            </a:r>
            <a:r>
              <a:rPr lang="en-US" sz="2800" dirty="0" smtClean="0"/>
              <a:t>reward</a:t>
            </a:r>
            <a:endParaRPr lang="en-US" sz="2700" dirty="0" smtClean="0">
              <a:ea typeface="+mn-ea"/>
            </a:endParaRPr>
          </a:p>
          <a:p>
            <a:pPr marL="0" indent="0" fontAlgn="auto">
              <a:spcAft>
                <a:spcPts val="0"/>
              </a:spcAft>
              <a:buNone/>
              <a:defRPr/>
            </a:pPr>
            <a:r>
              <a:rPr lang="en-US" sz="3200" dirty="0" smtClean="0">
                <a:ea typeface="+mn-ea"/>
                <a:cs typeface="+mn-cs"/>
              </a:rPr>
              <a:t>Financially focused:</a:t>
            </a:r>
            <a:endParaRPr lang="en-US" sz="2400" dirty="0" smtClean="0">
              <a:ea typeface="+mn-ea"/>
            </a:endParaRPr>
          </a:p>
          <a:p>
            <a:pPr lvl="1" fontAlgn="auto">
              <a:spcAft>
                <a:spcPts val="0"/>
              </a:spcAft>
              <a:defRPr/>
            </a:pPr>
            <a:r>
              <a:rPr lang="en-US" sz="2800" dirty="0" smtClean="0"/>
              <a:t>Performance </a:t>
            </a:r>
            <a:r>
              <a:rPr lang="en-US" sz="2800" dirty="0"/>
              <a:t>related bonus</a:t>
            </a:r>
            <a:endParaRPr lang="en-US" sz="2700" dirty="0">
              <a:ea typeface="+mn-ea"/>
            </a:endParaRPr>
          </a:p>
          <a:p>
            <a:pPr fontAlgn="auto">
              <a:spcAft>
                <a:spcPts val="0"/>
              </a:spcAft>
              <a:defRPr/>
            </a:pPr>
            <a:r>
              <a:rPr lang="en-US" sz="3200" dirty="0" smtClean="0">
                <a:ea typeface="+mn-ea"/>
                <a:cs typeface="+mn-cs"/>
              </a:rPr>
              <a:t>Flexi-workers:</a:t>
            </a:r>
            <a:endParaRPr lang="en-US" sz="2400" dirty="0" smtClean="0">
              <a:ea typeface="+mn-ea"/>
            </a:endParaRPr>
          </a:p>
          <a:p>
            <a:pPr lvl="1" fontAlgn="auto">
              <a:spcAft>
                <a:spcPts val="0"/>
              </a:spcAft>
              <a:defRPr/>
            </a:pPr>
            <a:r>
              <a:rPr lang="en-US" sz="2800" dirty="0" err="1" smtClean="0"/>
              <a:t>Prioritise</a:t>
            </a:r>
            <a:r>
              <a:rPr lang="en-US" sz="2800" dirty="0" smtClean="0"/>
              <a:t> flexible working</a:t>
            </a:r>
            <a:endParaRPr lang="en-US" sz="2700" dirty="0" smtClean="0">
              <a:ea typeface="+mn-ea"/>
            </a:endParaRPr>
          </a:p>
          <a:p>
            <a:pPr fontAlgn="auto">
              <a:spcAft>
                <a:spcPts val="0"/>
              </a:spcAft>
              <a:defRPr/>
            </a:pPr>
            <a:r>
              <a:rPr lang="en-US" sz="3200" dirty="0" smtClean="0">
                <a:ea typeface="+mn-ea"/>
                <a:cs typeface="+mn-cs"/>
              </a:rPr>
              <a:t>Sociable workers:</a:t>
            </a:r>
            <a:endParaRPr lang="en-US" sz="2400" dirty="0" smtClean="0">
              <a:ea typeface="+mn-ea"/>
            </a:endParaRPr>
          </a:p>
          <a:p>
            <a:pPr lvl="1" fontAlgn="auto">
              <a:spcAft>
                <a:spcPts val="0"/>
              </a:spcAft>
              <a:defRPr/>
            </a:pPr>
            <a:r>
              <a:rPr lang="en-US" sz="2800" dirty="0" smtClean="0"/>
              <a:t>Colleagues &amp; job</a:t>
            </a:r>
            <a:endParaRPr lang="en-US" sz="2700" dirty="0" smtClean="0">
              <a:ea typeface="+mn-ea"/>
            </a:endParaRPr>
          </a:p>
        </p:txBody>
      </p:sp>
      <p:sp>
        <p:nvSpPr>
          <p:cNvPr id="3" name="Slide Number Placeholder 2"/>
          <p:cNvSpPr>
            <a:spLocks noGrp="1"/>
          </p:cNvSpPr>
          <p:nvPr>
            <p:ph type="sldNum" sz="quarter" idx="12"/>
          </p:nvPr>
        </p:nvSpPr>
        <p:spPr/>
        <p:txBody>
          <a:bodyPr/>
          <a:lstStyle/>
          <a:p>
            <a:pPr>
              <a:defRPr/>
            </a:pPr>
            <a:fld id="{9AE006C1-657F-1346-BFC7-B4F41BBF24DF}" type="slidenum">
              <a:rPr lang="en-US" smtClean="0"/>
              <a:pPr>
                <a:defRPr/>
              </a:pPr>
              <a:t>11</a:t>
            </a:fld>
            <a:endParaRPr lang="en-US" dirty="0"/>
          </a:p>
        </p:txBody>
      </p:sp>
    </p:spTree>
    <p:extLst>
      <p:ext uri="{BB962C8B-B14F-4D97-AF65-F5344CB8AC3E}">
        <p14:creationId xmlns:p14="http://schemas.microsoft.com/office/powerpoint/2010/main" val="1491160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fontAlgn="auto">
              <a:spcAft>
                <a:spcPts val="0"/>
              </a:spcAft>
              <a:defRPr/>
            </a:pPr>
            <a:r>
              <a:rPr lang="en-US" sz="4000" dirty="0">
                <a:ea typeface="+mj-ea"/>
                <a:cs typeface="+mj-cs"/>
              </a:rPr>
              <a:t>E</a:t>
            </a:r>
            <a:r>
              <a:rPr lang="en-US" sz="4000" dirty="0" smtClean="0">
                <a:ea typeface="+mj-ea"/>
                <a:cs typeface="+mj-cs"/>
              </a:rPr>
              <a:t>mployee archetypes: motivators</a:t>
            </a:r>
          </a:p>
        </p:txBody>
      </p:sp>
      <p:sp>
        <p:nvSpPr>
          <p:cNvPr id="7" name="Content Placeholder 6"/>
          <p:cNvSpPr>
            <a:spLocks noGrp="1"/>
          </p:cNvSpPr>
          <p:nvPr>
            <p:ph idx="1"/>
          </p:nvPr>
        </p:nvSpPr>
        <p:spPr>
          <a:xfrm>
            <a:off x="457200" y="1600200"/>
            <a:ext cx="8367486" cy="4525963"/>
          </a:xfrm>
        </p:spPr>
        <p:txBody>
          <a:bodyPr>
            <a:noAutofit/>
          </a:bodyPr>
          <a:lstStyle/>
          <a:p>
            <a:pPr fontAlgn="auto">
              <a:spcAft>
                <a:spcPts val="0"/>
              </a:spcAft>
              <a:defRPr/>
            </a:pPr>
            <a:r>
              <a:rPr lang="en-US" sz="3200" dirty="0" smtClean="0">
                <a:ea typeface="+mn-ea"/>
                <a:cs typeface="+mn-cs"/>
              </a:rPr>
              <a:t>Career climbers:</a:t>
            </a:r>
            <a:endParaRPr lang="en-US" sz="2400" dirty="0" smtClean="0">
              <a:ea typeface="+mn-ea"/>
            </a:endParaRPr>
          </a:p>
          <a:p>
            <a:pPr lvl="1" fontAlgn="auto">
              <a:spcAft>
                <a:spcPts val="0"/>
              </a:spcAft>
              <a:defRPr/>
            </a:pPr>
            <a:r>
              <a:rPr lang="en-US" sz="2700" dirty="0" smtClean="0">
                <a:ea typeface="+mn-ea"/>
              </a:rPr>
              <a:t>Training &amp; development</a:t>
            </a:r>
          </a:p>
          <a:p>
            <a:pPr fontAlgn="auto">
              <a:spcAft>
                <a:spcPts val="0"/>
              </a:spcAft>
              <a:defRPr/>
            </a:pPr>
            <a:r>
              <a:rPr lang="en-US" sz="3200" dirty="0">
                <a:ea typeface="+mn-ea"/>
                <a:cs typeface="+mn-cs"/>
              </a:rPr>
              <a:t>Financially </a:t>
            </a:r>
            <a:r>
              <a:rPr lang="en-US" sz="3200" dirty="0" smtClean="0">
                <a:ea typeface="+mn-ea"/>
                <a:cs typeface="+mn-cs"/>
              </a:rPr>
              <a:t>focused:</a:t>
            </a:r>
            <a:endParaRPr lang="en-US" sz="2400" dirty="0">
              <a:ea typeface="+mn-ea"/>
            </a:endParaRPr>
          </a:p>
          <a:p>
            <a:pPr lvl="1" fontAlgn="auto">
              <a:spcAft>
                <a:spcPts val="0"/>
              </a:spcAft>
              <a:defRPr/>
            </a:pPr>
            <a:r>
              <a:rPr lang="en-US" sz="2700" dirty="0">
                <a:ea typeface="+mn-ea"/>
              </a:rPr>
              <a:t>Financial incentives, </a:t>
            </a:r>
            <a:r>
              <a:rPr lang="en-US" sz="2700" dirty="0" smtClean="0">
                <a:ea typeface="+mn-ea"/>
              </a:rPr>
              <a:t>(extrinsic </a:t>
            </a:r>
            <a:r>
              <a:rPr lang="en-US" sz="2700" dirty="0">
                <a:ea typeface="+mn-ea"/>
              </a:rPr>
              <a:t>motivators)</a:t>
            </a:r>
          </a:p>
          <a:p>
            <a:pPr fontAlgn="auto">
              <a:spcAft>
                <a:spcPts val="0"/>
              </a:spcAft>
              <a:defRPr/>
            </a:pPr>
            <a:r>
              <a:rPr lang="en-US" sz="3200" dirty="0" smtClean="0">
                <a:ea typeface="+mn-ea"/>
                <a:cs typeface="+mn-cs"/>
              </a:rPr>
              <a:t>Flexi-workers:</a:t>
            </a:r>
            <a:endParaRPr lang="en-US" sz="2400" dirty="0">
              <a:ea typeface="+mn-ea"/>
            </a:endParaRPr>
          </a:p>
          <a:p>
            <a:pPr lvl="1" fontAlgn="auto">
              <a:spcAft>
                <a:spcPts val="0"/>
              </a:spcAft>
              <a:defRPr/>
            </a:pPr>
            <a:r>
              <a:rPr lang="en-US" sz="2700" dirty="0">
                <a:ea typeface="+mn-ea"/>
              </a:rPr>
              <a:t>Flexible </a:t>
            </a:r>
            <a:r>
              <a:rPr lang="en-US" sz="2700" dirty="0" smtClean="0">
                <a:ea typeface="+mn-ea"/>
              </a:rPr>
              <a:t>hours/location</a:t>
            </a:r>
            <a:r>
              <a:rPr lang="en-US" sz="2700" dirty="0">
                <a:ea typeface="+mn-ea"/>
              </a:rPr>
              <a:t>, challenging &amp; rewarding jobs</a:t>
            </a:r>
          </a:p>
          <a:p>
            <a:pPr fontAlgn="auto">
              <a:spcAft>
                <a:spcPts val="0"/>
              </a:spcAft>
              <a:defRPr/>
            </a:pPr>
            <a:r>
              <a:rPr lang="en-US" sz="3200" dirty="0" smtClean="0">
                <a:ea typeface="+mn-ea"/>
                <a:cs typeface="+mn-cs"/>
              </a:rPr>
              <a:t>Sociable workers:</a:t>
            </a:r>
            <a:endParaRPr lang="en-US" sz="2400" dirty="0" smtClean="0">
              <a:ea typeface="+mn-ea"/>
            </a:endParaRPr>
          </a:p>
          <a:p>
            <a:pPr lvl="1" fontAlgn="auto">
              <a:spcAft>
                <a:spcPts val="0"/>
              </a:spcAft>
              <a:defRPr/>
            </a:pPr>
            <a:r>
              <a:rPr lang="en-US" sz="2700" dirty="0" smtClean="0">
                <a:ea typeface="+mn-ea"/>
              </a:rPr>
              <a:t>Regular feedback, coaching styles, positive working environment</a:t>
            </a:r>
          </a:p>
        </p:txBody>
      </p:sp>
      <p:sp>
        <p:nvSpPr>
          <p:cNvPr id="3" name="Slide Number Placeholder 2"/>
          <p:cNvSpPr>
            <a:spLocks noGrp="1"/>
          </p:cNvSpPr>
          <p:nvPr>
            <p:ph type="sldNum" sz="quarter" idx="12"/>
          </p:nvPr>
        </p:nvSpPr>
        <p:spPr/>
        <p:txBody>
          <a:bodyPr/>
          <a:lstStyle/>
          <a:p>
            <a:pPr>
              <a:defRPr/>
            </a:pPr>
            <a:fld id="{9AE006C1-657F-1346-BFC7-B4F41BBF24DF}" type="slidenum">
              <a:rPr lang="en-US" smtClean="0"/>
              <a:pPr>
                <a:defRPr/>
              </a:pPr>
              <a:t>12</a:t>
            </a:fld>
            <a:endParaRPr lang="en-US" dirty="0"/>
          </a:p>
        </p:txBody>
      </p:sp>
    </p:spTree>
    <p:extLst>
      <p:ext uri="{BB962C8B-B14F-4D97-AF65-F5344CB8AC3E}">
        <p14:creationId xmlns:p14="http://schemas.microsoft.com/office/powerpoint/2010/main" val="1155101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fontAlgn="auto">
              <a:spcAft>
                <a:spcPts val="0"/>
              </a:spcAft>
              <a:defRPr/>
            </a:pPr>
            <a:r>
              <a:rPr lang="en-US" sz="3900" dirty="0" smtClean="0">
                <a:ea typeface="+mj-ea"/>
                <a:cs typeface="+mj-cs"/>
              </a:rPr>
              <a:t>Performance appraisals don’t work</a:t>
            </a:r>
          </a:p>
        </p:txBody>
      </p:sp>
      <p:sp>
        <p:nvSpPr>
          <p:cNvPr id="7" name="Content Placeholder 6"/>
          <p:cNvSpPr>
            <a:spLocks noGrp="1"/>
          </p:cNvSpPr>
          <p:nvPr>
            <p:ph idx="1"/>
          </p:nvPr>
        </p:nvSpPr>
        <p:spPr/>
        <p:txBody>
          <a:bodyPr>
            <a:normAutofit lnSpcReduction="10000"/>
          </a:bodyPr>
          <a:lstStyle/>
          <a:p>
            <a:pPr fontAlgn="auto">
              <a:spcAft>
                <a:spcPts val="0"/>
              </a:spcAft>
              <a:defRPr/>
            </a:pPr>
            <a:r>
              <a:rPr lang="en-US" sz="3200" dirty="0" smtClean="0">
                <a:ea typeface="+mn-ea"/>
                <a:cs typeface="+mn-cs"/>
              </a:rPr>
              <a:t>61% employees’ workplaces had an appraisal system…</a:t>
            </a:r>
          </a:p>
          <a:p>
            <a:pPr fontAlgn="auto">
              <a:spcAft>
                <a:spcPts val="0"/>
              </a:spcAft>
              <a:defRPr/>
            </a:pPr>
            <a:r>
              <a:rPr lang="en-US" sz="3200" dirty="0" smtClean="0">
                <a:ea typeface="+mn-ea"/>
                <a:cs typeface="+mn-cs"/>
              </a:rPr>
              <a:t>… of those, appraisals:</a:t>
            </a:r>
          </a:p>
          <a:p>
            <a:pPr lvl="1" fontAlgn="auto">
              <a:spcAft>
                <a:spcPts val="0"/>
              </a:spcAft>
              <a:defRPr/>
            </a:pPr>
            <a:r>
              <a:rPr lang="en-US" sz="2800" dirty="0" smtClean="0">
                <a:ea typeface="+mn-ea"/>
              </a:rPr>
              <a:t>Inform tasks people perform (68%)</a:t>
            </a:r>
          </a:p>
          <a:p>
            <a:pPr lvl="1" fontAlgn="auto">
              <a:spcAft>
                <a:spcPts val="0"/>
              </a:spcAft>
              <a:defRPr/>
            </a:pPr>
            <a:r>
              <a:rPr lang="en-US" sz="2800" smtClean="0">
                <a:ea typeface="+mn-ea"/>
              </a:rPr>
              <a:t>Contribute </a:t>
            </a:r>
            <a:r>
              <a:rPr lang="en-US" sz="2800" dirty="0" smtClean="0">
                <a:ea typeface="+mn-ea"/>
              </a:rPr>
              <a:t>to a bonus (33%)</a:t>
            </a:r>
          </a:p>
          <a:p>
            <a:pPr lvl="1" fontAlgn="auto">
              <a:spcAft>
                <a:spcPts val="0"/>
              </a:spcAft>
              <a:defRPr/>
            </a:pPr>
            <a:r>
              <a:rPr lang="en-US" sz="2800" dirty="0" smtClean="0">
                <a:ea typeface="+mn-ea"/>
              </a:rPr>
              <a:t>Lead to promotion (19%)</a:t>
            </a:r>
          </a:p>
          <a:p>
            <a:pPr fontAlgn="auto">
              <a:spcAft>
                <a:spcPts val="0"/>
              </a:spcAft>
              <a:defRPr/>
            </a:pPr>
            <a:r>
              <a:rPr lang="en-US" sz="3200" dirty="0">
                <a:ea typeface="+mn-ea"/>
                <a:cs typeface="+mn-cs"/>
              </a:rPr>
              <a:t>Q</a:t>
            </a:r>
            <a:r>
              <a:rPr lang="en-US" sz="3200" dirty="0" smtClean="0">
                <a:ea typeface="+mn-ea"/>
                <a:cs typeface="+mn-cs"/>
              </a:rPr>
              <a:t>uarter of employees: manager poor at appraisals</a:t>
            </a:r>
          </a:p>
          <a:p>
            <a:pPr fontAlgn="auto">
              <a:spcAft>
                <a:spcPts val="0"/>
              </a:spcAft>
              <a:defRPr/>
            </a:pPr>
            <a:r>
              <a:rPr lang="en-US" sz="3200" dirty="0" smtClean="0">
                <a:ea typeface="+mn-ea"/>
                <a:cs typeface="+mn-cs"/>
              </a:rPr>
              <a:t>11% employees: appraisals are irrelevant</a:t>
            </a:r>
          </a:p>
        </p:txBody>
      </p:sp>
      <p:sp>
        <p:nvSpPr>
          <p:cNvPr id="3" name="Slide Number Placeholder 2"/>
          <p:cNvSpPr>
            <a:spLocks noGrp="1"/>
          </p:cNvSpPr>
          <p:nvPr>
            <p:ph type="sldNum" sz="quarter" idx="12"/>
          </p:nvPr>
        </p:nvSpPr>
        <p:spPr/>
        <p:txBody>
          <a:bodyPr/>
          <a:lstStyle/>
          <a:p>
            <a:pPr>
              <a:defRPr/>
            </a:pPr>
            <a:fld id="{9AE006C1-657F-1346-BFC7-B4F41BBF24DF}" type="slidenum">
              <a:rPr lang="en-US" smtClean="0"/>
              <a:pPr>
                <a:defRPr/>
              </a:pPr>
              <a:t>13</a:t>
            </a:fld>
            <a:endParaRPr lang="en-US"/>
          </a:p>
        </p:txBody>
      </p:sp>
    </p:spTree>
    <p:extLst>
      <p:ext uri="{BB962C8B-B14F-4D97-AF65-F5344CB8AC3E}">
        <p14:creationId xmlns:p14="http://schemas.microsoft.com/office/powerpoint/2010/main" val="2195743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57199" y="1608667"/>
            <a:ext cx="4201887" cy="4517496"/>
          </a:xfrm>
        </p:spPr>
        <p:txBody>
          <a:bodyPr>
            <a:noAutofit/>
          </a:bodyPr>
          <a:lstStyle/>
          <a:p>
            <a:pPr marL="0" indent="0">
              <a:buNone/>
            </a:pPr>
            <a:r>
              <a:rPr lang="en-GB" sz="3000" dirty="0"/>
              <a:t>F</a:t>
            </a:r>
            <a:r>
              <a:rPr lang="en-GB" sz="3000" dirty="0" smtClean="0"/>
              <a:t>inancial </a:t>
            </a:r>
            <a:r>
              <a:rPr lang="en-GB" sz="3000" dirty="0"/>
              <a:t>incentives are relatively ineffective motivators for </a:t>
            </a:r>
            <a:r>
              <a:rPr lang="en-GB" sz="3000" dirty="0" smtClean="0"/>
              <a:t>most staff</a:t>
            </a:r>
            <a:r>
              <a:rPr lang="en-GB" sz="3000" dirty="0"/>
              <a:t>. Instead, </a:t>
            </a:r>
            <a:r>
              <a:rPr lang="en-GB" sz="3000" dirty="0" smtClean="0">
                <a:solidFill>
                  <a:schemeClr val="accent2"/>
                </a:solidFill>
              </a:rPr>
              <a:t>improving </a:t>
            </a:r>
            <a:r>
              <a:rPr lang="en-GB" sz="3000" dirty="0">
                <a:solidFill>
                  <a:schemeClr val="accent2"/>
                </a:solidFill>
              </a:rPr>
              <a:t>the workplace </a:t>
            </a:r>
            <a:r>
              <a:rPr lang="en-GB" sz="3000" dirty="0"/>
              <a:t>and </a:t>
            </a:r>
            <a:r>
              <a:rPr lang="en-GB" sz="3000" dirty="0">
                <a:solidFill>
                  <a:schemeClr val="accent2"/>
                </a:solidFill>
              </a:rPr>
              <a:t>developing management relationships </a:t>
            </a:r>
            <a:r>
              <a:rPr lang="en-GB" sz="3000" dirty="0" smtClean="0"/>
              <a:t>are </a:t>
            </a:r>
            <a:r>
              <a:rPr lang="en-GB" sz="3000" dirty="0"/>
              <a:t>more likely to lead to effective and well motivated teams. </a:t>
            </a:r>
            <a:endParaRPr lang="en-US" sz="3000" dirty="0"/>
          </a:p>
        </p:txBody>
      </p:sp>
      <p:pic>
        <p:nvPicPr>
          <p:cNvPr id="7" name="Content Placeholder 6" descr="butterfly.png"/>
          <p:cNvPicPr>
            <a:picLocks noGrp="1" noChangeAspect="1"/>
          </p:cNvPicPr>
          <p:nvPr>
            <p:ph idx="14"/>
          </p:nvPr>
        </p:nvPicPr>
        <p:blipFill>
          <a:blip r:embed="rId3">
            <a:extLst>
              <a:ext uri="{28A0092B-C50C-407E-A947-70E740481C1C}">
                <a14:useLocalDpi xmlns:a14="http://schemas.microsoft.com/office/drawing/2010/main" val="0"/>
              </a:ext>
            </a:extLst>
          </a:blip>
          <a:srcRect t="-11348" b="-11348"/>
          <a:stretch>
            <a:fillRect/>
          </a:stretch>
        </p:blipFill>
        <p:spPr>
          <a:xfrm>
            <a:off x="5294741" y="2391383"/>
            <a:ext cx="2634736" cy="2944847"/>
          </a:xfrm>
        </p:spPr>
      </p:pic>
      <p:sp>
        <p:nvSpPr>
          <p:cNvPr id="4" name="Title 3"/>
          <p:cNvSpPr>
            <a:spLocks noGrp="1"/>
          </p:cNvSpPr>
          <p:nvPr>
            <p:ph type="title"/>
          </p:nvPr>
        </p:nvSpPr>
        <p:spPr/>
        <p:txBody>
          <a:bodyPr>
            <a:normAutofit/>
          </a:bodyPr>
          <a:lstStyle/>
          <a:p>
            <a:r>
              <a:rPr lang="en-US" sz="4000" dirty="0" smtClean="0"/>
              <a:t>Conclusion</a:t>
            </a:r>
            <a:endParaRPr lang="en-US" sz="4000" dirty="0"/>
          </a:p>
        </p:txBody>
      </p:sp>
      <p:sp>
        <p:nvSpPr>
          <p:cNvPr id="6" name="Slide Number Placeholder 5"/>
          <p:cNvSpPr>
            <a:spLocks noGrp="1"/>
          </p:cNvSpPr>
          <p:nvPr>
            <p:ph type="sldNum" sz="quarter" idx="17"/>
          </p:nvPr>
        </p:nvSpPr>
        <p:spPr/>
        <p:txBody>
          <a:bodyPr/>
          <a:lstStyle/>
          <a:p>
            <a:pPr>
              <a:defRPr/>
            </a:pPr>
            <a:fld id="{B7EC5530-FEEC-4F4E-B51D-D089C3D7B370}" type="slidenum">
              <a:rPr lang="en-US" smtClean="0"/>
              <a:pPr>
                <a:defRPr/>
              </a:pPr>
              <a:t>14</a:t>
            </a:fld>
            <a:endParaRPr lang="en-US"/>
          </a:p>
        </p:txBody>
      </p:sp>
    </p:spTree>
    <p:extLst>
      <p:ext uri="{BB962C8B-B14F-4D97-AF65-F5344CB8AC3E}">
        <p14:creationId xmlns:p14="http://schemas.microsoft.com/office/powerpoint/2010/main" val="379516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fontAlgn="auto">
              <a:spcAft>
                <a:spcPts val="0"/>
              </a:spcAft>
              <a:defRPr/>
            </a:pPr>
            <a:r>
              <a:rPr lang="en-US" sz="4000" dirty="0" smtClean="0">
                <a:ea typeface="+mj-ea"/>
                <a:cs typeface="+mj-cs"/>
              </a:rPr>
              <a:t>Recommendations</a:t>
            </a:r>
          </a:p>
        </p:txBody>
      </p:sp>
      <p:sp>
        <p:nvSpPr>
          <p:cNvPr id="7" name="Content Placeholder 6"/>
          <p:cNvSpPr>
            <a:spLocks noGrp="1"/>
          </p:cNvSpPr>
          <p:nvPr>
            <p:ph idx="1"/>
          </p:nvPr>
        </p:nvSpPr>
        <p:spPr>
          <a:xfrm>
            <a:off x="457200" y="1600201"/>
            <a:ext cx="8229600" cy="3799114"/>
          </a:xfrm>
        </p:spPr>
        <p:txBody>
          <a:bodyPr>
            <a:normAutofit/>
          </a:bodyPr>
          <a:lstStyle/>
          <a:p>
            <a:pPr fontAlgn="auto">
              <a:spcAft>
                <a:spcPts val="0"/>
              </a:spcAft>
              <a:defRPr/>
            </a:pPr>
            <a:r>
              <a:rPr lang="en-US" sz="3600" dirty="0" smtClean="0">
                <a:ea typeface="+mn-ea"/>
                <a:cs typeface="+mn-cs"/>
              </a:rPr>
              <a:t>Job enrichment</a:t>
            </a:r>
          </a:p>
          <a:p>
            <a:pPr fontAlgn="auto">
              <a:spcAft>
                <a:spcPts val="0"/>
              </a:spcAft>
              <a:defRPr/>
            </a:pPr>
            <a:r>
              <a:rPr lang="en-US" sz="3600" dirty="0" smtClean="0">
                <a:ea typeface="+mn-ea"/>
                <a:cs typeface="+mn-cs"/>
              </a:rPr>
              <a:t>Base pay, not bonus</a:t>
            </a:r>
          </a:p>
          <a:p>
            <a:pPr fontAlgn="auto">
              <a:spcAft>
                <a:spcPts val="0"/>
              </a:spcAft>
              <a:defRPr/>
            </a:pPr>
            <a:r>
              <a:rPr lang="en-US" sz="3600" dirty="0" smtClean="0">
                <a:ea typeface="+mn-ea"/>
                <a:cs typeface="+mn-cs"/>
              </a:rPr>
              <a:t>Embrace part-time</a:t>
            </a:r>
          </a:p>
          <a:p>
            <a:pPr fontAlgn="auto">
              <a:spcAft>
                <a:spcPts val="0"/>
              </a:spcAft>
              <a:defRPr/>
            </a:pPr>
            <a:r>
              <a:rPr lang="en-US" sz="3600" dirty="0" smtClean="0">
                <a:ea typeface="+mn-ea"/>
                <a:cs typeface="+mn-cs"/>
              </a:rPr>
              <a:t>Develop interpersonal skills</a:t>
            </a:r>
          </a:p>
        </p:txBody>
      </p:sp>
      <p:sp>
        <p:nvSpPr>
          <p:cNvPr id="3" name="Slide Number Placeholder 2"/>
          <p:cNvSpPr>
            <a:spLocks noGrp="1"/>
          </p:cNvSpPr>
          <p:nvPr>
            <p:ph type="sldNum" sz="quarter" idx="12"/>
          </p:nvPr>
        </p:nvSpPr>
        <p:spPr/>
        <p:txBody>
          <a:bodyPr/>
          <a:lstStyle/>
          <a:p>
            <a:pPr>
              <a:defRPr/>
            </a:pPr>
            <a:fld id="{9AE006C1-657F-1346-BFC7-B4F41BBF24DF}" type="slidenum">
              <a:rPr lang="en-US" smtClean="0"/>
              <a:pPr>
                <a:defRPr/>
              </a:pPr>
              <a:t>15</a:t>
            </a:fld>
            <a:endParaRPr lang="en-US"/>
          </a:p>
        </p:txBody>
      </p:sp>
    </p:spTree>
    <p:extLst>
      <p:ext uri="{BB962C8B-B14F-4D97-AF65-F5344CB8AC3E}">
        <p14:creationId xmlns:p14="http://schemas.microsoft.com/office/powerpoint/2010/main" val="3906132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fontAlgn="auto">
              <a:spcAft>
                <a:spcPts val="0"/>
              </a:spcAft>
              <a:defRPr/>
            </a:pPr>
            <a:r>
              <a:rPr lang="en-US" sz="4000" dirty="0" smtClean="0">
                <a:ea typeface="+mj-ea"/>
                <a:cs typeface="+mj-cs"/>
              </a:rPr>
              <a:t>Job enrichment</a:t>
            </a:r>
          </a:p>
        </p:txBody>
      </p:sp>
      <p:sp>
        <p:nvSpPr>
          <p:cNvPr id="7" name="Content Placeholder 6"/>
          <p:cNvSpPr>
            <a:spLocks noGrp="1"/>
          </p:cNvSpPr>
          <p:nvPr>
            <p:ph idx="1"/>
          </p:nvPr>
        </p:nvSpPr>
        <p:spPr>
          <a:xfrm>
            <a:off x="457200" y="1600201"/>
            <a:ext cx="8229600" cy="3799114"/>
          </a:xfrm>
        </p:spPr>
        <p:txBody>
          <a:bodyPr>
            <a:normAutofit/>
          </a:bodyPr>
          <a:lstStyle/>
          <a:p>
            <a:pPr fontAlgn="auto">
              <a:spcAft>
                <a:spcPts val="0"/>
              </a:spcAft>
              <a:defRPr/>
            </a:pPr>
            <a:r>
              <a:rPr lang="en-US" sz="3600" dirty="0" smtClean="0">
                <a:ea typeface="+mn-ea"/>
                <a:cs typeface="+mn-cs"/>
              </a:rPr>
              <a:t>Job enjoyment top motivator</a:t>
            </a:r>
          </a:p>
          <a:p>
            <a:pPr fontAlgn="auto">
              <a:spcAft>
                <a:spcPts val="0"/>
              </a:spcAft>
              <a:defRPr/>
            </a:pPr>
            <a:r>
              <a:rPr lang="en-US" sz="3600" dirty="0" smtClean="0">
                <a:ea typeface="+mn-ea"/>
                <a:cs typeface="+mn-cs"/>
              </a:rPr>
              <a:t>Job design &amp; team structure</a:t>
            </a:r>
          </a:p>
          <a:p>
            <a:pPr fontAlgn="auto">
              <a:spcAft>
                <a:spcPts val="0"/>
              </a:spcAft>
              <a:defRPr/>
            </a:pPr>
            <a:r>
              <a:rPr lang="en-US" sz="3600" dirty="0" smtClean="0">
                <a:ea typeface="+mn-ea"/>
                <a:cs typeface="+mn-cs"/>
              </a:rPr>
              <a:t>Colleague interaction</a:t>
            </a:r>
          </a:p>
          <a:p>
            <a:pPr fontAlgn="auto">
              <a:spcAft>
                <a:spcPts val="0"/>
              </a:spcAft>
              <a:defRPr/>
            </a:pPr>
            <a:r>
              <a:rPr lang="en-US" sz="3600" dirty="0" smtClean="0">
                <a:ea typeface="+mn-ea"/>
                <a:cs typeface="+mn-cs"/>
              </a:rPr>
              <a:t>Autonomy (chance to innovate)</a:t>
            </a:r>
          </a:p>
          <a:p>
            <a:pPr fontAlgn="auto">
              <a:spcAft>
                <a:spcPts val="0"/>
              </a:spcAft>
              <a:defRPr/>
            </a:pPr>
            <a:r>
              <a:rPr lang="en-US" sz="3600" dirty="0" smtClean="0">
                <a:ea typeface="+mn-ea"/>
                <a:cs typeface="+mn-cs"/>
              </a:rPr>
              <a:t>Coaching</a:t>
            </a:r>
          </a:p>
        </p:txBody>
      </p:sp>
      <p:sp>
        <p:nvSpPr>
          <p:cNvPr id="3" name="Slide Number Placeholder 2"/>
          <p:cNvSpPr>
            <a:spLocks noGrp="1"/>
          </p:cNvSpPr>
          <p:nvPr>
            <p:ph type="sldNum" sz="quarter" idx="12"/>
          </p:nvPr>
        </p:nvSpPr>
        <p:spPr/>
        <p:txBody>
          <a:bodyPr/>
          <a:lstStyle/>
          <a:p>
            <a:pPr>
              <a:defRPr/>
            </a:pPr>
            <a:fld id="{9AE006C1-657F-1346-BFC7-B4F41BBF24DF}" type="slidenum">
              <a:rPr lang="en-US" smtClean="0"/>
              <a:pPr>
                <a:defRPr/>
              </a:pPr>
              <a:t>16</a:t>
            </a:fld>
            <a:endParaRPr lang="en-US"/>
          </a:p>
        </p:txBody>
      </p:sp>
    </p:spTree>
    <p:extLst>
      <p:ext uri="{BB962C8B-B14F-4D97-AF65-F5344CB8AC3E}">
        <p14:creationId xmlns:p14="http://schemas.microsoft.com/office/powerpoint/2010/main" val="135866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fontAlgn="auto">
              <a:spcAft>
                <a:spcPts val="0"/>
              </a:spcAft>
              <a:defRPr/>
            </a:pPr>
            <a:r>
              <a:rPr lang="en-US" sz="4000" dirty="0" smtClean="0">
                <a:ea typeface="+mj-ea"/>
                <a:cs typeface="+mj-cs"/>
              </a:rPr>
              <a:t>Base pay, not bonus</a:t>
            </a:r>
          </a:p>
        </p:txBody>
      </p:sp>
      <p:sp>
        <p:nvSpPr>
          <p:cNvPr id="7" name="Content Placeholder 6"/>
          <p:cNvSpPr>
            <a:spLocks noGrp="1"/>
          </p:cNvSpPr>
          <p:nvPr>
            <p:ph idx="1"/>
          </p:nvPr>
        </p:nvSpPr>
        <p:spPr>
          <a:xfrm>
            <a:off x="457200" y="1600201"/>
            <a:ext cx="8229600" cy="3799114"/>
          </a:xfrm>
        </p:spPr>
        <p:txBody>
          <a:bodyPr>
            <a:normAutofit/>
          </a:bodyPr>
          <a:lstStyle/>
          <a:p>
            <a:pPr fontAlgn="auto">
              <a:spcAft>
                <a:spcPts val="0"/>
              </a:spcAft>
              <a:defRPr/>
            </a:pPr>
            <a:r>
              <a:rPr lang="en-US" sz="3600" dirty="0" smtClean="0">
                <a:ea typeface="+mn-ea"/>
                <a:cs typeface="+mn-cs"/>
              </a:rPr>
              <a:t>Fair base salary, benefits, pension</a:t>
            </a:r>
          </a:p>
          <a:p>
            <a:pPr fontAlgn="auto">
              <a:spcAft>
                <a:spcPts val="0"/>
              </a:spcAft>
              <a:defRPr/>
            </a:pPr>
            <a:r>
              <a:rPr lang="en-US" sz="3600" dirty="0" smtClean="0">
                <a:ea typeface="+mn-ea"/>
                <a:cs typeface="+mn-cs"/>
              </a:rPr>
              <a:t>Improve basic enjoyment of role</a:t>
            </a:r>
          </a:p>
          <a:p>
            <a:pPr fontAlgn="auto">
              <a:spcAft>
                <a:spcPts val="0"/>
              </a:spcAft>
              <a:defRPr/>
            </a:pPr>
            <a:endParaRPr lang="en-US" sz="3600" dirty="0" smtClean="0">
              <a:ea typeface="+mn-ea"/>
              <a:cs typeface="+mn-cs"/>
            </a:endParaRPr>
          </a:p>
        </p:txBody>
      </p:sp>
      <p:sp>
        <p:nvSpPr>
          <p:cNvPr id="3" name="Slide Number Placeholder 2"/>
          <p:cNvSpPr>
            <a:spLocks noGrp="1"/>
          </p:cNvSpPr>
          <p:nvPr>
            <p:ph type="sldNum" sz="quarter" idx="12"/>
          </p:nvPr>
        </p:nvSpPr>
        <p:spPr/>
        <p:txBody>
          <a:bodyPr/>
          <a:lstStyle/>
          <a:p>
            <a:pPr>
              <a:defRPr/>
            </a:pPr>
            <a:fld id="{9AE006C1-657F-1346-BFC7-B4F41BBF24DF}" type="slidenum">
              <a:rPr lang="en-US" smtClean="0"/>
              <a:pPr>
                <a:defRPr/>
              </a:pPr>
              <a:t>17</a:t>
            </a:fld>
            <a:endParaRPr lang="en-US"/>
          </a:p>
        </p:txBody>
      </p:sp>
    </p:spTree>
    <p:extLst>
      <p:ext uri="{BB962C8B-B14F-4D97-AF65-F5344CB8AC3E}">
        <p14:creationId xmlns:p14="http://schemas.microsoft.com/office/powerpoint/2010/main" val="135866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fontAlgn="auto">
              <a:spcAft>
                <a:spcPts val="0"/>
              </a:spcAft>
              <a:defRPr/>
            </a:pPr>
            <a:r>
              <a:rPr lang="en-US" sz="4000" dirty="0" smtClean="0">
                <a:ea typeface="+mj-ea"/>
                <a:cs typeface="+mj-cs"/>
              </a:rPr>
              <a:t>Embrace part-time</a:t>
            </a:r>
          </a:p>
        </p:txBody>
      </p:sp>
      <p:sp>
        <p:nvSpPr>
          <p:cNvPr id="7" name="Content Placeholder 6"/>
          <p:cNvSpPr>
            <a:spLocks noGrp="1"/>
          </p:cNvSpPr>
          <p:nvPr>
            <p:ph idx="1"/>
          </p:nvPr>
        </p:nvSpPr>
        <p:spPr>
          <a:xfrm>
            <a:off x="457200" y="1600201"/>
            <a:ext cx="8229600" cy="3799114"/>
          </a:xfrm>
        </p:spPr>
        <p:txBody>
          <a:bodyPr>
            <a:normAutofit/>
          </a:bodyPr>
          <a:lstStyle/>
          <a:p>
            <a:pPr fontAlgn="auto">
              <a:spcAft>
                <a:spcPts val="0"/>
              </a:spcAft>
              <a:defRPr/>
            </a:pPr>
            <a:r>
              <a:rPr lang="en-US" sz="3600" dirty="0" smtClean="0">
                <a:ea typeface="+mn-ea"/>
                <a:cs typeface="+mn-cs"/>
              </a:rPr>
              <a:t>Retains talented staff addressing work/life balance</a:t>
            </a:r>
          </a:p>
          <a:p>
            <a:pPr fontAlgn="auto">
              <a:spcAft>
                <a:spcPts val="0"/>
              </a:spcAft>
              <a:defRPr/>
            </a:pPr>
            <a:r>
              <a:rPr lang="en-US" sz="3600" dirty="0" smtClean="0">
                <a:ea typeface="+mn-ea"/>
                <a:cs typeface="+mn-cs"/>
              </a:rPr>
              <a:t>Change default assumption: role = full time post </a:t>
            </a:r>
          </a:p>
        </p:txBody>
      </p:sp>
      <p:sp>
        <p:nvSpPr>
          <p:cNvPr id="3" name="Slide Number Placeholder 2"/>
          <p:cNvSpPr>
            <a:spLocks noGrp="1"/>
          </p:cNvSpPr>
          <p:nvPr>
            <p:ph type="sldNum" sz="quarter" idx="12"/>
          </p:nvPr>
        </p:nvSpPr>
        <p:spPr/>
        <p:txBody>
          <a:bodyPr/>
          <a:lstStyle/>
          <a:p>
            <a:pPr>
              <a:defRPr/>
            </a:pPr>
            <a:fld id="{9AE006C1-657F-1346-BFC7-B4F41BBF24DF}" type="slidenum">
              <a:rPr lang="en-US" smtClean="0"/>
              <a:pPr>
                <a:defRPr/>
              </a:pPr>
              <a:t>18</a:t>
            </a:fld>
            <a:endParaRPr lang="en-US"/>
          </a:p>
        </p:txBody>
      </p:sp>
    </p:spTree>
    <p:extLst>
      <p:ext uri="{BB962C8B-B14F-4D97-AF65-F5344CB8AC3E}">
        <p14:creationId xmlns:p14="http://schemas.microsoft.com/office/powerpoint/2010/main" val="135866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fontAlgn="auto">
              <a:spcAft>
                <a:spcPts val="0"/>
              </a:spcAft>
              <a:defRPr/>
            </a:pPr>
            <a:r>
              <a:rPr lang="en-US" sz="4000" dirty="0" smtClean="0">
                <a:ea typeface="+mj-ea"/>
                <a:cs typeface="+mj-cs"/>
              </a:rPr>
              <a:t>Develop interpersonal skills</a:t>
            </a:r>
          </a:p>
        </p:txBody>
      </p:sp>
      <p:sp>
        <p:nvSpPr>
          <p:cNvPr id="7" name="Content Placeholder 6"/>
          <p:cNvSpPr>
            <a:spLocks noGrp="1"/>
          </p:cNvSpPr>
          <p:nvPr>
            <p:ph idx="1"/>
          </p:nvPr>
        </p:nvSpPr>
        <p:spPr>
          <a:xfrm>
            <a:off x="457200" y="1600201"/>
            <a:ext cx="8229600" cy="3799114"/>
          </a:xfrm>
        </p:spPr>
        <p:txBody>
          <a:bodyPr>
            <a:normAutofit fontScale="92500" lnSpcReduction="20000"/>
          </a:bodyPr>
          <a:lstStyle/>
          <a:p>
            <a:pPr fontAlgn="auto">
              <a:spcAft>
                <a:spcPts val="0"/>
              </a:spcAft>
              <a:defRPr/>
            </a:pPr>
            <a:r>
              <a:rPr lang="en-US" sz="3900" dirty="0">
                <a:ea typeface="+mn-ea"/>
                <a:cs typeface="+mn-cs"/>
              </a:rPr>
              <a:t>C</a:t>
            </a:r>
            <a:r>
              <a:rPr lang="en-US" sz="3900" dirty="0" smtClean="0">
                <a:ea typeface="+mn-ea"/>
                <a:cs typeface="+mn-cs"/>
              </a:rPr>
              <a:t>an’t overdo basics of good management</a:t>
            </a:r>
          </a:p>
          <a:p>
            <a:pPr fontAlgn="auto">
              <a:spcAft>
                <a:spcPts val="0"/>
              </a:spcAft>
              <a:defRPr/>
            </a:pPr>
            <a:r>
              <a:rPr lang="en-US" sz="3900" dirty="0" smtClean="0">
                <a:ea typeface="+mn-ea"/>
                <a:cs typeface="+mn-cs"/>
              </a:rPr>
              <a:t>Train managers to:</a:t>
            </a:r>
          </a:p>
          <a:p>
            <a:pPr lvl="1" fontAlgn="auto">
              <a:spcAft>
                <a:spcPts val="0"/>
              </a:spcAft>
              <a:defRPr/>
            </a:pPr>
            <a:r>
              <a:rPr lang="en-US" sz="3400" dirty="0" smtClean="0">
                <a:ea typeface="+mn-ea"/>
              </a:rPr>
              <a:t>Use coaching styles</a:t>
            </a:r>
          </a:p>
          <a:p>
            <a:pPr lvl="1" fontAlgn="auto">
              <a:spcAft>
                <a:spcPts val="0"/>
              </a:spcAft>
              <a:defRPr/>
            </a:pPr>
            <a:r>
              <a:rPr lang="en-US" sz="3400" dirty="0" smtClean="0">
                <a:ea typeface="+mn-ea"/>
                <a:cs typeface="+mn-cs"/>
              </a:rPr>
              <a:t>Give effective feedback</a:t>
            </a:r>
          </a:p>
          <a:p>
            <a:pPr lvl="1" fontAlgn="auto">
              <a:spcAft>
                <a:spcPts val="0"/>
              </a:spcAft>
              <a:defRPr/>
            </a:pPr>
            <a:r>
              <a:rPr lang="en-US" sz="3400" dirty="0" smtClean="0">
                <a:ea typeface="+mn-ea"/>
              </a:rPr>
              <a:t>Encourage employee ideas</a:t>
            </a:r>
            <a:endParaRPr lang="en-US" sz="3400" dirty="0">
              <a:ea typeface="+mn-ea"/>
              <a:cs typeface="+mn-cs"/>
            </a:endParaRPr>
          </a:p>
          <a:p>
            <a:pPr fontAlgn="auto">
              <a:spcAft>
                <a:spcPts val="0"/>
              </a:spcAft>
              <a:defRPr/>
            </a:pPr>
            <a:r>
              <a:rPr lang="en-US" sz="3900" dirty="0" smtClean="0">
                <a:ea typeface="+mn-ea"/>
                <a:cs typeface="+mn-cs"/>
              </a:rPr>
              <a:t>Rethink appraisals</a:t>
            </a:r>
          </a:p>
        </p:txBody>
      </p:sp>
      <p:sp>
        <p:nvSpPr>
          <p:cNvPr id="3" name="Slide Number Placeholder 2"/>
          <p:cNvSpPr>
            <a:spLocks noGrp="1"/>
          </p:cNvSpPr>
          <p:nvPr>
            <p:ph type="sldNum" sz="quarter" idx="12"/>
          </p:nvPr>
        </p:nvSpPr>
        <p:spPr/>
        <p:txBody>
          <a:bodyPr/>
          <a:lstStyle/>
          <a:p>
            <a:pPr>
              <a:defRPr/>
            </a:pPr>
            <a:fld id="{9AE006C1-657F-1346-BFC7-B4F41BBF24DF}" type="slidenum">
              <a:rPr lang="en-US" smtClean="0"/>
              <a:pPr>
                <a:defRPr/>
              </a:pPr>
              <a:t>19</a:t>
            </a:fld>
            <a:endParaRPr lang="en-US"/>
          </a:p>
        </p:txBody>
      </p:sp>
    </p:spTree>
    <p:extLst>
      <p:ext uri="{BB962C8B-B14F-4D97-AF65-F5344CB8AC3E}">
        <p14:creationId xmlns:p14="http://schemas.microsoft.com/office/powerpoint/2010/main" val="135866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fontAlgn="auto">
              <a:spcAft>
                <a:spcPts val="0"/>
              </a:spcAft>
              <a:defRPr/>
            </a:pPr>
            <a:r>
              <a:rPr lang="en-US" sz="4000" dirty="0" smtClean="0">
                <a:ea typeface="+mj-ea"/>
                <a:cs typeface="+mj-cs"/>
              </a:rPr>
              <a:t>Methodology</a:t>
            </a:r>
          </a:p>
        </p:txBody>
      </p:sp>
      <p:sp>
        <p:nvSpPr>
          <p:cNvPr id="7" name="Content Placeholder 6"/>
          <p:cNvSpPr>
            <a:spLocks noGrp="1"/>
          </p:cNvSpPr>
          <p:nvPr>
            <p:ph idx="1"/>
          </p:nvPr>
        </p:nvSpPr>
        <p:spPr>
          <a:xfrm>
            <a:off x="457200" y="1600200"/>
            <a:ext cx="8229600" cy="4611914"/>
          </a:xfrm>
        </p:spPr>
        <p:txBody>
          <a:bodyPr>
            <a:normAutofit fontScale="92500" lnSpcReduction="20000"/>
          </a:bodyPr>
          <a:lstStyle/>
          <a:p>
            <a:pPr fontAlgn="auto">
              <a:spcAft>
                <a:spcPts val="0"/>
              </a:spcAft>
              <a:defRPr/>
            </a:pPr>
            <a:r>
              <a:rPr lang="en-US" sz="3900" dirty="0" smtClean="0">
                <a:ea typeface="+mn-ea"/>
                <a:cs typeface="+mn-cs"/>
              </a:rPr>
              <a:t>Aims:</a:t>
            </a:r>
          </a:p>
          <a:p>
            <a:pPr lvl="1" fontAlgn="auto">
              <a:spcAft>
                <a:spcPts val="0"/>
              </a:spcAft>
              <a:defRPr/>
            </a:pPr>
            <a:r>
              <a:rPr lang="en-US" sz="3000" dirty="0" smtClean="0">
                <a:ea typeface="+mn-ea"/>
              </a:rPr>
              <a:t>Employee perceptions (jobs, training, performance</a:t>
            </a:r>
            <a:r>
              <a:rPr lang="en-US" sz="3000" dirty="0">
                <a:ea typeface="+mn-ea"/>
              </a:rPr>
              <a:t> </a:t>
            </a:r>
            <a:r>
              <a:rPr lang="en-US" sz="3000" dirty="0" smtClean="0">
                <a:ea typeface="+mn-ea"/>
              </a:rPr>
              <a:t>&amp; reward)</a:t>
            </a:r>
          </a:p>
          <a:p>
            <a:pPr lvl="1" fontAlgn="auto">
              <a:spcAft>
                <a:spcPts val="0"/>
              </a:spcAft>
              <a:defRPr/>
            </a:pPr>
            <a:r>
              <a:rPr lang="en-US" sz="3000" dirty="0" smtClean="0">
                <a:ea typeface="+mn-ea"/>
              </a:rPr>
              <a:t>Manager v Employee perceptions</a:t>
            </a:r>
          </a:p>
          <a:p>
            <a:pPr fontAlgn="auto">
              <a:spcAft>
                <a:spcPts val="0"/>
              </a:spcAft>
              <a:defRPr/>
            </a:pPr>
            <a:endParaRPr lang="en-US" dirty="0" smtClean="0">
              <a:ea typeface="+mn-ea"/>
              <a:cs typeface="+mn-cs"/>
            </a:endParaRPr>
          </a:p>
          <a:p>
            <a:pPr fontAlgn="auto">
              <a:spcAft>
                <a:spcPts val="0"/>
              </a:spcAft>
              <a:defRPr/>
            </a:pPr>
            <a:r>
              <a:rPr lang="en-US" sz="3900" dirty="0" smtClean="0">
                <a:ea typeface="+mn-ea"/>
                <a:cs typeface="+mn-cs"/>
              </a:rPr>
              <a:t>Surveys:</a:t>
            </a:r>
          </a:p>
          <a:p>
            <a:pPr lvl="1" fontAlgn="auto">
              <a:spcAft>
                <a:spcPts val="0"/>
              </a:spcAft>
              <a:defRPr/>
            </a:pPr>
            <a:r>
              <a:rPr lang="en-US" sz="3000" dirty="0" smtClean="0">
                <a:ea typeface="+mn-ea"/>
              </a:rPr>
              <a:t>1018 employees (non managerial)</a:t>
            </a:r>
          </a:p>
          <a:p>
            <a:pPr lvl="1" fontAlgn="auto">
              <a:spcAft>
                <a:spcPts val="0"/>
              </a:spcAft>
              <a:defRPr/>
            </a:pPr>
            <a:r>
              <a:rPr lang="en-US" sz="3000" dirty="0" smtClean="0">
                <a:ea typeface="+mn-ea"/>
              </a:rPr>
              <a:t>1091 managers (ILM members)</a:t>
            </a:r>
          </a:p>
          <a:p>
            <a:pPr lvl="1" fontAlgn="auto">
              <a:spcAft>
                <a:spcPts val="0"/>
              </a:spcAft>
              <a:defRPr/>
            </a:pPr>
            <a:r>
              <a:rPr lang="en-US" sz="3000" dirty="0" smtClean="0">
                <a:ea typeface="+mn-ea"/>
              </a:rPr>
              <a:t>Both broadly representative, UK by age, sex, sector</a:t>
            </a:r>
          </a:p>
        </p:txBody>
      </p:sp>
      <p:sp>
        <p:nvSpPr>
          <p:cNvPr id="3" name="Slide Number Placeholder 2"/>
          <p:cNvSpPr>
            <a:spLocks noGrp="1"/>
          </p:cNvSpPr>
          <p:nvPr>
            <p:ph type="sldNum" sz="quarter" idx="12"/>
          </p:nvPr>
        </p:nvSpPr>
        <p:spPr/>
        <p:txBody>
          <a:bodyPr/>
          <a:lstStyle/>
          <a:p>
            <a:pPr>
              <a:defRPr/>
            </a:pPr>
            <a:fld id="{9AE006C1-657F-1346-BFC7-B4F41BBF24DF}" type="slidenum">
              <a:rPr lang="en-US" smtClean="0"/>
              <a:pPr>
                <a:defRPr/>
              </a:pPr>
              <a:t>2</a:t>
            </a:fld>
            <a:endParaRPr lang="en-US"/>
          </a:p>
        </p:txBody>
      </p:sp>
    </p:spTree>
    <p:extLst>
      <p:ext uri="{BB962C8B-B14F-4D97-AF65-F5344CB8AC3E}">
        <p14:creationId xmlns:p14="http://schemas.microsoft.com/office/powerpoint/2010/main" val="1403615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4629" y="2304304"/>
            <a:ext cx="5116286" cy="1143000"/>
          </a:xfrm>
        </p:spPr>
        <p:txBody>
          <a:bodyPr>
            <a:normAutofit fontScale="90000"/>
          </a:bodyPr>
          <a:lstStyle/>
          <a:p>
            <a:r>
              <a:rPr lang="en-US" sz="4900" dirty="0" smtClean="0"/>
              <a:t>Any questions?</a:t>
            </a:r>
            <a:r>
              <a:rPr lang="en-US" dirty="0" smtClean="0"/>
              <a:t/>
            </a:r>
            <a:br>
              <a:rPr lang="en-US" dirty="0" smtClean="0"/>
            </a:br>
            <a:r>
              <a:rPr lang="en-US" dirty="0"/>
              <a:t/>
            </a:r>
            <a:br>
              <a:rPr lang="en-US" dirty="0"/>
            </a:br>
            <a:r>
              <a:rPr lang="en-US" sz="3100" i="1" dirty="0" smtClean="0"/>
              <a:t>The future is already here – it’s just not evenly distributed  </a:t>
            </a:r>
            <a:r>
              <a:rPr lang="en-US" sz="3100" dirty="0" smtClean="0"/>
              <a:t>(William Gibson, 2003)</a:t>
            </a:r>
            <a:endParaRPr lang="en-US" sz="3100" dirty="0"/>
          </a:p>
        </p:txBody>
      </p:sp>
      <p:sp>
        <p:nvSpPr>
          <p:cNvPr id="3" name="Slide Number Placeholder 2"/>
          <p:cNvSpPr>
            <a:spLocks noGrp="1"/>
          </p:cNvSpPr>
          <p:nvPr>
            <p:ph type="sldNum" sz="quarter" idx="12"/>
          </p:nvPr>
        </p:nvSpPr>
        <p:spPr/>
        <p:txBody>
          <a:bodyPr/>
          <a:lstStyle/>
          <a:p>
            <a:pPr>
              <a:defRPr/>
            </a:pPr>
            <a:fld id="{C0623E69-44B5-F544-8294-A224FDB9A52A}" type="slidenum">
              <a:rPr lang="en-US" smtClean="0"/>
              <a:pPr>
                <a:defRPr/>
              </a:pPr>
              <a:t>20</a:t>
            </a:fld>
            <a:endParaRPr lang="en-US"/>
          </a:p>
        </p:txBody>
      </p:sp>
    </p:spTree>
    <p:extLst>
      <p:ext uri="{BB962C8B-B14F-4D97-AF65-F5344CB8AC3E}">
        <p14:creationId xmlns:p14="http://schemas.microsoft.com/office/powerpoint/2010/main" val="3864931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788" y="2868615"/>
            <a:ext cx="4937125" cy="554037"/>
          </a:xfrm>
        </p:spPr>
        <p:txBody>
          <a:bodyPr/>
          <a:lstStyle/>
          <a:p>
            <a:pPr fontAlgn="auto">
              <a:spcAft>
                <a:spcPts val="0"/>
              </a:spcAft>
              <a:defRPr/>
            </a:pPr>
            <a:r>
              <a:rPr lang="en-GB" dirty="0" smtClean="0">
                <a:ea typeface="+mj-ea"/>
                <a:cs typeface="+mj-cs"/>
              </a:rPr>
              <a:t>Thank you</a:t>
            </a:r>
            <a:endParaRPr lang="en-US" dirty="0" smtClean="0">
              <a:ea typeface="+mj-ea"/>
              <a:cs typeface="+mj-cs"/>
            </a:endParaRPr>
          </a:p>
        </p:txBody>
      </p:sp>
      <p:sp>
        <p:nvSpPr>
          <p:cNvPr id="4" name="Slide Number Placeholder 3"/>
          <p:cNvSpPr>
            <a:spLocks noGrp="1"/>
          </p:cNvSpPr>
          <p:nvPr>
            <p:ph type="sldNum" sz="quarter" idx="12"/>
          </p:nvPr>
        </p:nvSpPr>
        <p:spPr/>
        <p:txBody>
          <a:bodyPr/>
          <a:lstStyle/>
          <a:p>
            <a:pPr>
              <a:defRPr/>
            </a:pPr>
            <a:fld id="{8ABE89CE-FEB3-F24D-BB70-99323C0F98C0}" type="slidenum">
              <a:rPr lang="en-US" smtClean="0"/>
              <a:pPr>
                <a:defRPr/>
              </a:pPr>
              <a:t>21</a:t>
            </a:fld>
            <a:endParaRPr lang="en-US" dirty="0"/>
          </a:p>
        </p:txBody>
      </p:sp>
      <p:sp>
        <p:nvSpPr>
          <p:cNvPr id="5" name="Title 1"/>
          <p:cNvSpPr txBox="1">
            <a:spLocks/>
          </p:cNvSpPr>
          <p:nvPr/>
        </p:nvSpPr>
        <p:spPr>
          <a:xfrm>
            <a:off x="634547" y="4777244"/>
            <a:ext cx="7043510" cy="954107"/>
          </a:xfrm>
          <a:prstGeom prst="rect">
            <a:avLst/>
          </a:prstGeom>
        </p:spPr>
        <p:txBody>
          <a:bodyPr vert="horz" wrap="square" lIns="91440" tIns="45720" rIns="91440" bIns="45720" rtlCol="0" anchor="t" anchorCtr="0">
            <a:spAutoFit/>
          </a:bodyPr>
          <a:lstStyle>
            <a:lvl1pPr algn="l" defTabSz="457200" rtl="0" fontAlgn="base">
              <a:spcBef>
                <a:spcPct val="0"/>
              </a:spcBef>
              <a:spcAft>
                <a:spcPct val="0"/>
              </a:spcAft>
              <a:defRPr sz="3000" kern="1200" spc="-80" baseline="0">
                <a:solidFill>
                  <a:schemeClr val="bg1"/>
                </a:solidFill>
                <a:latin typeface="+mj-lt"/>
                <a:ea typeface="ＭＳ Ｐゴシック" charset="0"/>
                <a:cs typeface="ＭＳ Ｐゴシック" charset="0"/>
              </a:defRPr>
            </a:lvl1pPr>
            <a:lvl2pPr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2pPr>
            <a:lvl3pPr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3pPr>
            <a:lvl4pPr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4pPr>
            <a:lvl5pPr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5pPr>
            <a:lvl6pPr marL="457200"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6pPr>
            <a:lvl7pPr marL="914400"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7pPr>
            <a:lvl8pPr marL="1371600"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8pPr>
            <a:lvl9pPr marL="1828800" algn="l" defTabSz="457200" rtl="0" fontAlgn="base">
              <a:spcBef>
                <a:spcPct val="0"/>
              </a:spcBef>
              <a:spcAft>
                <a:spcPct val="0"/>
              </a:spcAft>
              <a:defRPr sz="4400">
                <a:solidFill>
                  <a:srgbClr val="77216F"/>
                </a:solidFill>
                <a:latin typeface="Arial" charset="0"/>
                <a:ea typeface="ＭＳ Ｐゴシック" charset="0"/>
                <a:cs typeface="ＭＳ Ｐゴシック" charset="0"/>
              </a:defRPr>
            </a:lvl9pPr>
          </a:lstStyle>
          <a:p>
            <a:pPr fontAlgn="auto">
              <a:spcAft>
                <a:spcPts val="0"/>
              </a:spcAft>
              <a:defRPr/>
            </a:pPr>
            <a:r>
              <a:rPr lang="en-GB" sz="2800" dirty="0" smtClean="0">
                <a:solidFill>
                  <a:schemeClr val="accent2"/>
                </a:solidFill>
              </a:rPr>
              <a:t>www.i-l-m.com/Why-ILM/Research-reports/Beyond-the-bonus</a:t>
            </a:r>
            <a:endParaRPr lang="en-US" sz="2800" dirty="0" smtClean="0">
              <a:solidFill>
                <a:schemeClr val="accent2"/>
              </a:solidFill>
              <a:ea typeface="+mj-ea"/>
              <a:cs typeface="+mj-cs"/>
            </a:endParaRPr>
          </a:p>
        </p:txBody>
      </p:sp>
    </p:spTree>
    <p:extLst>
      <p:ext uri="{BB962C8B-B14F-4D97-AF65-F5344CB8AC3E}">
        <p14:creationId xmlns:p14="http://schemas.microsoft.com/office/powerpoint/2010/main" val="2433374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457200" y="1654629"/>
            <a:ext cx="4040188" cy="4471534"/>
          </a:xfrm>
        </p:spPr>
        <p:txBody>
          <a:bodyPr>
            <a:normAutofit/>
          </a:bodyPr>
          <a:lstStyle/>
          <a:p>
            <a:pPr marL="0" indent="0" fontAlgn="auto">
              <a:spcAft>
                <a:spcPts val="0"/>
              </a:spcAft>
              <a:buNone/>
              <a:defRPr/>
            </a:pPr>
            <a:r>
              <a:rPr lang="en-US" sz="3600" dirty="0" smtClean="0">
                <a:ea typeface="+mn-ea"/>
                <a:cs typeface="+mn-cs"/>
              </a:rPr>
              <a:t>Overall level:</a:t>
            </a:r>
          </a:p>
          <a:p>
            <a:pPr fontAlgn="auto">
              <a:spcAft>
                <a:spcPts val="0"/>
              </a:spcAft>
              <a:defRPr/>
            </a:pPr>
            <a:r>
              <a:rPr lang="en-US" sz="2800" dirty="0" smtClean="0">
                <a:ea typeface="+mn-ea"/>
                <a:cs typeface="+mn-cs"/>
              </a:rPr>
              <a:t>Highly </a:t>
            </a:r>
            <a:r>
              <a:rPr lang="en-US" sz="2800" dirty="0" smtClean="0">
                <a:solidFill>
                  <a:schemeClr val="accent2"/>
                </a:solidFill>
                <a:ea typeface="+mn-ea"/>
                <a:cs typeface="+mn-cs"/>
              </a:rPr>
              <a:t>16%</a:t>
            </a:r>
          </a:p>
          <a:p>
            <a:pPr fontAlgn="auto">
              <a:spcAft>
                <a:spcPts val="0"/>
              </a:spcAft>
              <a:defRPr/>
            </a:pPr>
            <a:r>
              <a:rPr lang="en-US" sz="2800" dirty="0" smtClean="0">
                <a:ea typeface="+mn-ea"/>
                <a:cs typeface="+mn-cs"/>
              </a:rPr>
              <a:t>Fairly </a:t>
            </a:r>
            <a:r>
              <a:rPr lang="en-US" sz="2800" dirty="0" smtClean="0">
                <a:solidFill>
                  <a:schemeClr val="accent2"/>
                </a:solidFill>
                <a:ea typeface="+mn-ea"/>
                <a:cs typeface="+mn-cs"/>
              </a:rPr>
              <a:t>55%</a:t>
            </a:r>
          </a:p>
          <a:p>
            <a:pPr fontAlgn="auto">
              <a:spcAft>
                <a:spcPts val="0"/>
              </a:spcAft>
              <a:defRPr/>
            </a:pPr>
            <a:r>
              <a:rPr lang="en-US" sz="2800" dirty="0" smtClean="0">
                <a:ea typeface="+mn-ea"/>
                <a:cs typeface="+mn-cs"/>
              </a:rPr>
              <a:t>Not that well </a:t>
            </a:r>
            <a:r>
              <a:rPr lang="en-US" sz="2800" dirty="0" smtClean="0">
                <a:solidFill>
                  <a:schemeClr val="accent2"/>
                </a:solidFill>
                <a:ea typeface="+mn-ea"/>
                <a:cs typeface="+mn-cs"/>
              </a:rPr>
              <a:t>14%</a:t>
            </a:r>
          </a:p>
          <a:p>
            <a:pPr fontAlgn="auto">
              <a:spcAft>
                <a:spcPts val="0"/>
              </a:spcAft>
              <a:defRPr/>
            </a:pPr>
            <a:r>
              <a:rPr lang="en-US" sz="2800" dirty="0" smtClean="0">
                <a:ea typeface="+mn-ea"/>
                <a:cs typeface="+mn-cs"/>
              </a:rPr>
              <a:t>Lacking </a:t>
            </a:r>
            <a:r>
              <a:rPr lang="en-US" sz="2800" dirty="0" smtClean="0">
                <a:solidFill>
                  <a:schemeClr val="accent1"/>
                </a:solidFill>
                <a:ea typeface="+mn-ea"/>
                <a:cs typeface="+mn-cs"/>
              </a:rPr>
              <a:t>8%</a:t>
            </a:r>
          </a:p>
          <a:p>
            <a:pPr fontAlgn="auto">
              <a:spcAft>
                <a:spcPts val="0"/>
              </a:spcAft>
              <a:defRPr/>
            </a:pPr>
            <a:endParaRPr lang="en-US" sz="2800" dirty="0">
              <a:solidFill>
                <a:schemeClr val="accent1"/>
              </a:solidFill>
              <a:ea typeface="+mn-ea"/>
              <a:cs typeface="+mn-cs"/>
            </a:endParaRPr>
          </a:p>
          <a:p>
            <a:pPr fontAlgn="auto">
              <a:spcAft>
                <a:spcPts val="0"/>
              </a:spcAft>
              <a:defRPr/>
            </a:pPr>
            <a:endParaRPr lang="en-US" sz="2800" dirty="0" smtClean="0">
              <a:solidFill>
                <a:schemeClr val="accent1"/>
              </a:solidFill>
              <a:ea typeface="+mn-ea"/>
              <a:cs typeface="+mn-cs"/>
            </a:endParaRPr>
          </a:p>
          <a:p>
            <a:pPr fontAlgn="auto">
              <a:spcAft>
                <a:spcPts val="0"/>
              </a:spcAft>
              <a:defRPr/>
            </a:pPr>
            <a:endParaRPr lang="en-US" sz="2800" dirty="0" smtClean="0">
              <a:solidFill>
                <a:schemeClr val="accent1"/>
              </a:solidFill>
              <a:ea typeface="+mn-ea"/>
              <a:cs typeface="+mn-cs"/>
            </a:endParaRPr>
          </a:p>
        </p:txBody>
      </p:sp>
      <p:sp>
        <p:nvSpPr>
          <p:cNvPr id="5" name="Content Placeholder 4"/>
          <p:cNvSpPr>
            <a:spLocks noGrp="1"/>
          </p:cNvSpPr>
          <p:nvPr>
            <p:ph idx="14"/>
          </p:nvPr>
        </p:nvSpPr>
        <p:spPr>
          <a:xfrm>
            <a:off x="4572453" y="1608667"/>
            <a:ext cx="4208689" cy="4517496"/>
          </a:xfrm>
        </p:spPr>
        <p:txBody>
          <a:bodyPr>
            <a:normAutofit fontScale="92500"/>
          </a:bodyPr>
          <a:lstStyle/>
          <a:p>
            <a:pPr marL="0" indent="0" fontAlgn="auto">
              <a:spcAft>
                <a:spcPts val="0"/>
              </a:spcAft>
              <a:buNone/>
              <a:defRPr/>
            </a:pPr>
            <a:r>
              <a:rPr lang="en-US" sz="3600" dirty="0">
                <a:ea typeface="+mn-ea"/>
                <a:cs typeface="+mn-cs"/>
              </a:rPr>
              <a:t>I</a:t>
            </a:r>
            <a:r>
              <a:rPr lang="en-US" sz="3600" dirty="0" smtClean="0">
                <a:ea typeface="+mn-ea"/>
                <a:cs typeface="+mn-cs"/>
              </a:rPr>
              <a:t>ncrease motivation by improving:</a:t>
            </a:r>
          </a:p>
          <a:p>
            <a:pPr fontAlgn="auto">
              <a:spcAft>
                <a:spcPts val="0"/>
              </a:spcAft>
              <a:defRPr/>
            </a:pPr>
            <a:r>
              <a:rPr lang="en-US" sz="2800" dirty="0" smtClean="0">
                <a:ea typeface="+mn-ea"/>
                <a:cs typeface="+mn-cs"/>
              </a:rPr>
              <a:t>Working environment </a:t>
            </a:r>
            <a:r>
              <a:rPr lang="en-US" sz="2800" dirty="0" smtClean="0">
                <a:solidFill>
                  <a:schemeClr val="accent2"/>
                </a:solidFill>
                <a:ea typeface="+mn-ea"/>
                <a:cs typeface="+mn-cs"/>
              </a:rPr>
              <a:t>31%</a:t>
            </a:r>
          </a:p>
          <a:p>
            <a:pPr fontAlgn="auto">
              <a:spcAft>
                <a:spcPts val="0"/>
              </a:spcAft>
              <a:defRPr/>
            </a:pPr>
            <a:r>
              <a:rPr lang="en-US" sz="2800" dirty="0" smtClean="0">
                <a:ea typeface="+mn-ea"/>
                <a:cs typeface="+mn-cs"/>
              </a:rPr>
              <a:t>Pay &amp; rewards </a:t>
            </a:r>
            <a:r>
              <a:rPr lang="en-US" sz="2800" dirty="0" smtClean="0">
                <a:solidFill>
                  <a:schemeClr val="accent2"/>
                </a:solidFill>
                <a:ea typeface="+mn-ea"/>
                <a:cs typeface="+mn-cs"/>
              </a:rPr>
              <a:t>24%</a:t>
            </a:r>
          </a:p>
          <a:p>
            <a:pPr fontAlgn="auto">
              <a:spcAft>
                <a:spcPts val="0"/>
              </a:spcAft>
              <a:defRPr/>
            </a:pPr>
            <a:r>
              <a:rPr lang="en-US" sz="2800" dirty="0">
                <a:ea typeface="+mn-ea"/>
                <a:cs typeface="+mn-cs"/>
              </a:rPr>
              <a:t>W</a:t>
            </a:r>
            <a:r>
              <a:rPr lang="en-US" sz="2800" dirty="0" smtClean="0">
                <a:ea typeface="+mn-ea"/>
                <a:cs typeface="+mn-cs"/>
              </a:rPr>
              <a:t>ork conditions, kit </a:t>
            </a:r>
            <a:r>
              <a:rPr lang="en-US" sz="2800" dirty="0" smtClean="0">
                <a:solidFill>
                  <a:schemeClr val="accent2"/>
                </a:solidFill>
                <a:ea typeface="+mn-ea"/>
                <a:cs typeface="+mn-cs"/>
              </a:rPr>
              <a:t>13%</a:t>
            </a:r>
          </a:p>
          <a:p>
            <a:pPr fontAlgn="auto">
              <a:spcAft>
                <a:spcPts val="0"/>
              </a:spcAft>
              <a:defRPr/>
            </a:pPr>
            <a:r>
              <a:rPr lang="en-US" sz="2800" dirty="0">
                <a:ea typeface="+mn-ea"/>
                <a:cs typeface="+mn-cs"/>
              </a:rPr>
              <a:t>C</a:t>
            </a:r>
            <a:r>
              <a:rPr lang="en-US" sz="2800" dirty="0" smtClean="0">
                <a:ea typeface="+mn-ea"/>
                <a:cs typeface="+mn-cs"/>
              </a:rPr>
              <a:t>ommunication </a:t>
            </a:r>
            <a:r>
              <a:rPr lang="en-US" sz="2800" dirty="0" smtClean="0">
                <a:solidFill>
                  <a:schemeClr val="accent2"/>
                </a:solidFill>
                <a:ea typeface="+mn-ea"/>
                <a:cs typeface="+mn-cs"/>
              </a:rPr>
              <a:t>6%</a:t>
            </a:r>
          </a:p>
          <a:p>
            <a:pPr fontAlgn="auto">
              <a:spcAft>
                <a:spcPts val="0"/>
              </a:spcAft>
              <a:defRPr/>
            </a:pPr>
            <a:r>
              <a:rPr lang="en-US" sz="2800" dirty="0" smtClean="0">
                <a:ea typeface="+mn-ea"/>
                <a:cs typeface="+mn-cs"/>
              </a:rPr>
              <a:t>Confidence in future &amp; job stability </a:t>
            </a:r>
            <a:r>
              <a:rPr lang="en-US" sz="2800" dirty="0" smtClean="0">
                <a:solidFill>
                  <a:schemeClr val="accent1"/>
                </a:solidFill>
                <a:ea typeface="+mn-ea"/>
                <a:cs typeface="+mn-cs"/>
              </a:rPr>
              <a:t>4%</a:t>
            </a:r>
          </a:p>
          <a:p>
            <a:pPr fontAlgn="auto">
              <a:spcAft>
                <a:spcPts val="0"/>
              </a:spcAft>
              <a:defRPr/>
            </a:pPr>
            <a:r>
              <a:rPr lang="en-US" sz="2800" dirty="0" smtClean="0">
                <a:ea typeface="+mn-ea"/>
                <a:cs typeface="+mn-cs"/>
              </a:rPr>
              <a:t>staff (</a:t>
            </a:r>
            <a:r>
              <a:rPr lang="en-US" sz="2800" dirty="0">
                <a:cs typeface="+mn-cs"/>
              </a:rPr>
              <a:t>m</a:t>
            </a:r>
            <a:r>
              <a:rPr lang="en-US" sz="2800" dirty="0" smtClean="0"/>
              <a:t>ore </a:t>
            </a:r>
            <a:r>
              <a:rPr lang="en-US" sz="2800" dirty="0"/>
              <a:t>or </a:t>
            </a:r>
            <a:r>
              <a:rPr lang="en-US" sz="2800" dirty="0" smtClean="0"/>
              <a:t>better</a:t>
            </a:r>
            <a:r>
              <a:rPr lang="en-US" sz="2800" dirty="0" smtClean="0">
                <a:ea typeface="+mn-ea"/>
                <a:cs typeface="+mn-cs"/>
              </a:rPr>
              <a:t>) </a:t>
            </a:r>
            <a:r>
              <a:rPr lang="en-US" sz="2800" dirty="0" smtClean="0">
                <a:solidFill>
                  <a:schemeClr val="accent1"/>
                </a:solidFill>
                <a:ea typeface="+mn-ea"/>
                <a:cs typeface="+mn-cs"/>
              </a:rPr>
              <a:t>4%</a:t>
            </a:r>
          </a:p>
        </p:txBody>
      </p:sp>
      <p:sp>
        <p:nvSpPr>
          <p:cNvPr id="6" name="Title 5"/>
          <p:cNvSpPr>
            <a:spLocks noGrp="1"/>
          </p:cNvSpPr>
          <p:nvPr>
            <p:ph type="title"/>
          </p:nvPr>
        </p:nvSpPr>
        <p:spPr/>
        <p:txBody>
          <a:bodyPr>
            <a:normAutofit/>
          </a:bodyPr>
          <a:lstStyle/>
          <a:p>
            <a:pPr fontAlgn="auto">
              <a:spcAft>
                <a:spcPts val="0"/>
              </a:spcAft>
              <a:defRPr/>
            </a:pPr>
            <a:r>
              <a:rPr lang="en-US" sz="4000" dirty="0" smtClean="0">
                <a:ea typeface="+mj-ea"/>
                <a:cs typeface="+mj-cs"/>
              </a:rPr>
              <a:t>Employee Motivation</a:t>
            </a:r>
          </a:p>
        </p:txBody>
      </p:sp>
      <p:sp>
        <p:nvSpPr>
          <p:cNvPr id="8" name="Slide Number Placeholder 7"/>
          <p:cNvSpPr>
            <a:spLocks noGrp="1"/>
          </p:cNvSpPr>
          <p:nvPr>
            <p:ph type="sldNum" sz="quarter" idx="17"/>
          </p:nvPr>
        </p:nvSpPr>
        <p:spPr/>
        <p:txBody>
          <a:bodyPr/>
          <a:lstStyle/>
          <a:p>
            <a:pPr>
              <a:defRPr/>
            </a:pPr>
            <a:fld id="{B7EC5530-FEEC-4F4E-B51D-D089C3D7B370}" type="slidenum">
              <a:rPr lang="en-US" smtClean="0"/>
              <a:pPr>
                <a:defRPr/>
              </a:pPr>
              <a:t>3</a:t>
            </a:fld>
            <a:endParaRPr lang="en-US"/>
          </a:p>
        </p:txBody>
      </p:sp>
    </p:spTree>
    <p:extLst>
      <p:ext uri="{BB962C8B-B14F-4D97-AF65-F5344CB8AC3E}">
        <p14:creationId xmlns:p14="http://schemas.microsoft.com/office/powerpoint/2010/main" val="1469959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57200" y="1608667"/>
            <a:ext cx="4114800" cy="4517496"/>
          </a:xfrm>
        </p:spPr>
        <p:txBody>
          <a:bodyPr>
            <a:normAutofit/>
          </a:bodyPr>
          <a:lstStyle/>
          <a:p>
            <a:pPr fontAlgn="auto">
              <a:spcAft>
                <a:spcPts val="0"/>
              </a:spcAft>
              <a:defRPr/>
            </a:pPr>
            <a:r>
              <a:rPr lang="en-US" sz="3600" dirty="0"/>
              <a:t>Intrinsic: </a:t>
            </a:r>
            <a:r>
              <a:rPr lang="en-US" sz="3200" dirty="0">
                <a:solidFill>
                  <a:schemeClr val="accent2"/>
                </a:solidFill>
              </a:rPr>
              <a:t>role &amp; individual</a:t>
            </a:r>
          </a:p>
          <a:p>
            <a:pPr fontAlgn="auto">
              <a:spcAft>
                <a:spcPts val="0"/>
              </a:spcAft>
              <a:defRPr/>
            </a:pPr>
            <a:r>
              <a:rPr lang="en-US" sz="3600" dirty="0"/>
              <a:t>Extrinsic: </a:t>
            </a:r>
            <a:r>
              <a:rPr lang="en-US" sz="3200" dirty="0">
                <a:solidFill>
                  <a:schemeClr val="accent2"/>
                </a:solidFill>
              </a:rPr>
              <a:t>recognition of output/ </a:t>
            </a:r>
            <a:r>
              <a:rPr lang="en-US" sz="3200" dirty="0" smtClean="0">
                <a:solidFill>
                  <a:schemeClr val="accent2"/>
                </a:solidFill>
              </a:rPr>
              <a:t>outcomes</a:t>
            </a:r>
            <a:endParaRPr lang="en-US" sz="3200" dirty="0">
              <a:solidFill>
                <a:schemeClr val="accent2"/>
              </a:solidFill>
            </a:endParaRPr>
          </a:p>
        </p:txBody>
      </p:sp>
      <p:sp>
        <p:nvSpPr>
          <p:cNvPr id="4" name="Title 3"/>
          <p:cNvSpPr>
            <a:spLocks noGrp="1"/>
          </p:cNvSpPr>
          <p:nvPr>
            <p:ph type="title"/>
          </p:nvPr>
        </p:nvSpPr>
        <p:spPr/>
        <p:txBody>
          <a:bodyPr>
            <a:normAutofit/>
          </a:bodyPr>
          <a:lstStyle/>
          <a:p>
            <a:r>
              <a:rPr lang="en-US" sz="4000" dirty="0" smtClean="0"/>
              <a:t>Motivators</a:t>
            </a:r>
            <a:endParaRPr lang="en-US" sz="4000" dirty="0"/>
          </a:p>
        </p:txBody>
      </p:sp>
      <p:sp>
        <p:nvSpPr>
          <p:cNvPr id="6" name="Slide Number Placeholder 5"/>
          <p:cNvSpPr>
            <a:spLocks noGrp="1"/>
          </p:cNvSpPr>
          <p:nvPr>
            <p:ph type="sldNum" sz="quarter" idx="17"/>
          </p:nvPr>
        </p:nvSpPr>
        <p:spPr/>
        <p:txBody>
          <a:bodyPr/>
          <a:lstStyle/>
          <a:p>
            <a:pPr>
              <a:defRPr/>
            </a:pPr>
            <a:fld id="{B7EC5530-FEEC-4F4E-B51D-D089C3D7B370}" type="slidenum">
              <a:rPr lang="en-US" smtClean="0"/>
              <a:pPr>
                <a:defRPr/>
              </a:pPr>
              <a:t>4</a:t>
            </a:fld>
            <a:endParaRPr lang="en-US"/>
          </a:p>
        </p:txBody>
      </p:sp>
      <p:sp>
        <p:nvSpPr>
          <p:cNvPr id="3" name="Content Placeholder 2"/>
          <p:cNvSpPr>
            <a:spLocks noGrp="1"/>
          </p:cNvSpPr>
          <p:nvPr>
            <p:ph idx="14"/>
          </p:nvPr>
        </p:nvSpPr>
        <p:spPr>
          <a:xfrm>
            <a:off x="5791200" y="1608667"/>
            <a:ext cx="2895600" cy="4517496"/>
          </a:xfrm>
        </p:spPr>
        <p:txBody>
          <a:bodyPr/>
          <a:lstStyle/>
          <a:p>
            <a:endParaRPr lang="en-GB" dirty="0"/>
          </a:p>
        </p:txBody>
      </p:sp>
      <p:pic>
        <p:nvPicPr>
          <p:cNvPr id="8" name="Picture 7" descr="diamo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156" y="2290233"/>
            <a:ext cx="1179244" cy="3655659"/>
          </a:xfrm>
          <a:prstGeom prst="rect">
            <a:avLst/>
          </a:prstGeom>
        </p:spPr>
      </p:pic>
    </p:spTree>
    <p:extLst>
      <p:ext uri="{BB962C8B-B14F-4D97-AF65-F5344CB8AC3E}">
        <p14:creationId xmlns:p14="http://schemas.microsoft.com/office/powerpoint/2010/main" val="748573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fontAlgn="auto">
              <a:spcAft>
                <a:spcPts val="0"/>
              </a:spcAft>
              <a:defRPr/>
            </a:pPr>
            <a:r>
              <a:rPr lang="en-US" sz="4000" dirty="0" smtClean="0">
                <a:ea typeface="+mj-ea"/>
                <a:cs typeface="+mj-cs"/>
              </a:rPr>
              <a:t>Importance of motivating factors</a:t>
            </a:r>
          </a:p>
        </p:txBody>
      </p:sp>
      <p:sp>
        <p:nvSpPr>
          <p:cNvPr id="6" name="Slide Number Placeholder 5"/>
          <p:cNvSpPr>
            <a:spLocks noGrp="1"/>
          </p:cNvSpPr>
          <p:nvPr>
            <p:ph type="sldNum" sz="quarter" idx="16"/>
          </p:nvPr>
        </p:nvSpPr>
        <p:spPr/>
        <p:txBody>
          <a:bodyPr/>
          <a:lstStyle/>
          <a:p>
            <a:pPr>
              <a:defRPr/>
            </a:pPr>
            <a:fld id="{AA874F97-0737-2345-B32A-8850A557989E}" type="slidenum">
              <a:rPr lang="en-US" smtClean="0"/>
              <a:pPr>
                <a:defRPr/>
              </a:pPr>
              <a:t>5</a:t>
            </a:fld>
            <a:endParaRPr lang="en-US"/>
          </a:p>
        </p:txBody>
      </p:sp>
      <p:sp>
        <p:nvSpPr>
          <p:cNvPr id="2" name="Chart Placeholder 1"/>
          <p:cNvSpPr>
            <a:spLocks noGrp="1"/>
          </p:cNvSpPr>
          <p:nvPr>
            <p:ph type="chart" sz="quarter" idx="13"/>
          </p:nvPr>
        </p:nvSpPr>
        <p:spPr/>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1" y="1815874"/>
            <a:ext cx="8863692" cy="42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90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p:txBody>
          <a:bodyPr>
            <a:normAutofit/>
          </a:bodyPr>
          <a:lstStyle/>
          <a:p>
            <a:pPr fontAlgn="auto">
              <a:spcAft>
                <a:spcPts val="0"/>
              </a:spcAft>
              <a:defRPr/>
            </a:pPr>
            <a:r>
              <a:rPr lang="en-US" sz="3200" dirty="0" smtClean="0">
                <a:ea typeface="+mn-ea"/>
                <a:cs typeface="+mn-cs"/>
              </a:rPr>
              <a:t>Base salary: important motivator</a:t>
            </a:r>
            <a:endParaRPr lang="en-US" sz="3200" dirty="0" smtClean="0">
              <a:solidFill>
                <a:schemeClr val="accent2"/>
              </a:solidFill>
              <a:ea typeface="+mn-ea"/>
              <a:cs typeface="+mn-cs"/>
            </a:endParaRPr>
          </a:p>
          <a:p>
            <a:pPr fontAlgn="auto">
              <a:spcAft>
                <a:spcPts val="0"/>
              </a:spcAft>
              <a:defRPr/>
            </a:pPr>
            <a:r>
              <a:rPr lang="en-US" sz="3200" dirty="0" smtClean="0">
                <a:ea typeface="+mn-ea"/>
                <a:cs typeface="+mn-cs"/>
              </a:rPr>
              <a:t>Other financial incentives: much less</a:t>
            </a:r>
          </a:p>
          <a:p>
            <a:pPr lvl="1" fontAlgn="auto">
              <a:spcAft>
                <a:spcPts val="0"/>
              </a:spcAft>
              <a:defRPr/>
            </a:pPr>
            <a:r>
              <a:rPr lang="en-US" sz="2800" dirty="0" smtClean="0">
                <a:solidFill>
                  <a:schemeClr val="accent4"/>
                </a:solidFill>
                <a:ea typeface="+mn-ea"/>
                <a:cs typeface="+mn-cs"/>
              </a:rPr>
              <a:t>Common - 43% in </a:t>
            </a:r>
            <a:r>
              <a:rPr lang="en-US" sz="2800" dirty="0" err="1" smtClean="0">
                <a:solidFill>
                  <a:schemeClr val="accent4"/>
                </a:solidFill>
                <a:ea typeface="+mn-ea"/>
                <a:cs typeface="+mn-cs"/>
              </a:rPr>
              <a:t>organisations</a:t>
            </a:r>
            <a:r>
              <a:rPr lang="en-US" sz="2800" dirty="0" smtClean="0">
                <a:solidFill>
                  <a:schemeClr val="accent4"/>
                </a:solidFill>
                <a:ea typeface="+mn-ea"/>
                <a:cs typeface="+mn-cs"/>
              </a:rPr>
              <a:t> using them</a:t>
            </a:r>
          </a:p>
          <a:p>
            <a:pPr fontAlgn="auto">
              <a:spcAft>
                <a:spcPts val="0"/>
              </a:spcAft>
              <a:defRPr/>
            </a:pPr>
            <a:endParaRPr lang="en-US" sz="2800" dirty="0" smtClean="0">
              <a:solidFill>
                <a:schemeClr val="accent1"/>
              </a:solidFill>
              <a:ea typeface="+mn-ea"/>
              <a:cs typeface="+mn-cs"/>
            </a:endParaRPr>
          </a:p>
        </p:txBody>
      </p:sp>
      <p:sp>
        <p:nvSpPr>
          <p:cNvPr id="5" name="Content Placeholder 4"/>
          <p:cNvSpPr>
            <a:spLocks noGrp="1"/>
          </p:cNvSpPr>
          <p:nvPr>
            <p:ph idx="14"/>
          </p:nvPr>
        </p:nvSpPr>
        <p:spPr/>
        <p:txBody>
          <a:bodyPr>
            <a:normAutofit/>
          </a:bodyPr>
          <a:lstStyle/>
          <a:p>
            <a:pPr marL="0" indent="0" fontAlgn="auto">
              <a:spcAft>
                <a:spcPts val="0"/>
              </a:spcAft>
              <a:buNone/>
              <a:defRPr/>
            </a:pPr>
            <a:r>
              <a:rPr lang="en-US" sz="3200" dirty="0" smtClean="0">
                <a:ea typeface="+mn-ea"/>
                <a:cs typeface="+mn-cs"/>
              </a:rPr>
              <a:t>Impact of financial incentives:</a:t>
            </a:r>
          </a:p>
          <a:p>
            <a:pPr fontAlgn="auto">
              <a:spcAft>
                <a:spcPts val="0"/>
              </a:spcAft>
              <a:defRPr/>
            </a:pPr>
            <a:r>
              <a:rPr lang="en-US" sz="2800" dirty="0" smtClean="0">
                <a:ea typeface="+mn-ea"/>
                <a:cs typeface="+mn-cs"/>
              </a:rPr>
              <a:t>V. important </a:t>
            </a:r>
            <a:r>
              <a:rPr lang="en-US" sz="2800" dirty="0" smtClean="0">
                <a:solidFill>
                  <a:schemeClr val="accent2"/>
                </a:solidFill>
                <a:ea typeface="+mn-ea"/>
                <a:cs typeface="+mn-cs"/>
              </a:rPr>
              <a:t>31%</a:t>
            </a:r>
          </a:p>
          <a:p>
            <a:pPr fontAlgn="auto">
              <a:spcAft>
                <a:spcPts val="0"/>
              </a:spcAft>
              <a:defRPr/>
            </a:pPr>
            <a:r>
              <a:rPr lang="en-US" sz="2800" dirty="0" smtClean="0">
                <a:ea typeface="+mn-ea"/>
                <a:cs typeface="+mn-cs"/>
              </a:rPr>
              <a:t>Pretty important </a:t>
            </a:r>
            <a:r>
              <a:rPr lang="en-US" sz="2800" dirty="0" smtClean="0">
                <a:solidFill>
                  <a:schemeClr val="accent2"/>
                </a:solidFill>
                <a:ea typeface="+mn-ea"/>
                <a:cs typeface="+mn-cs"/>
              </a:rPr>
              <a:t>25%</a:t>
            </a:r>
          </a:p>
          <a:p>
            <a:pPr fontAlgn="auto">
              <a:spcAft>
                <a:spcPts val="0"/>
              </a:spcAft>
              <a:defRPr/>
            </a:pPr>
            <a:r>
              <a:rPr lang="en-US" sz="2800" dirty="0" smtClean="0">
                <a:ea typeface="+mn-ea"/>
                <a:cs typeface="+mn-cs"/>
              </a:rPr>
              <a:t>Quite important </a:t>
            </a:r>
            <a:r>
              <a:rPr lang="en-US" sz="2800" dirty="0" smtClean="0">
                <a:solidFill>
                  <a:schemeClr val="accent2"/>
                </a:solidFill>
                <a:ea typeface="+mn-ea"/>
                <a:cs typeface="+mn-cs"/>
              </a:rPr>
              <a:t>20%</a:t>
            </a:r>
          </a:p>
          <a:p>
            <a:pPr fontAlgn="auto">
              <a:spcAft>
                <a:spcPts val="0"/>
              </a:spcAft>
              <a:defRPr/>
            </a:pPr>
            <a:r>
              <a:rPr lang="en-US" sz="2800" dirty="0" smtClean="0">
                <a:ea typeface="+mn-ea"/>
                <a:cs typeface="+mn-cs"/>
              </a:rPr>
              <a:t>Not that important </a:t>
            </a:r>
            <a:r>
              <a:rPr lang="en-US" sz="2800" dirty="0" smtClean="0">
                <a:solidFill>
                  <a:schemeClr val="accent2"/>
                </a:solidFill>
                <a:ea typeface="+mn-ea"/>
                <a:cs typeface="+mn-cs"/>
              </a:rPr>
              <a:t>18%</a:t>
            </a:r>
          </a:p>
          <a:p>
            <a:pPr fontAlgn="auto">
              <a:spcAft>
                <a:spcPts val="0"/>
              </a:spcAft>
              <a:defRPr/>
            </a:pPr>
            <a:r>
              <a:rPr lang="en-US" sz="2800" dirty="0" smtClean="0">
                <a:ea typeface="+mn-ea"/>
                <a:cs typeface="+mn-cs"/>
              </a:rPr>
              <a:t>Not al all important </a:t>
            </a:r>
            <a:r>
              <a:rPr lang="en-US" sz="2800" dirty="0" smtClean="0">
                <a:solidFill>
                  <a:schemeClr val="accent2"/>
                </a:solidFill>
                <a:ea typeface="+mn-ea"/>
                <a:cs typeface="+mn-cs"/>
              </a:rPr>
              <a:t>16%</a:t>
            </a:r>
          </a:p>
        </p:txBody>
      </p:sp>
      <p:sp>
        <p:nvSpPr>
          <p:cNvPr id="6" name="Title 5"/>
          <p:cNvSpPr>
            <a:spLocks noGrp="1"/>
          </p:cNvSpPr>
          <p:nvPr>
            <p:ph type="title"/>
          </p:nvPr>
        </p:nvSpPr>
        <p:spPr/>
        <p:txBody>
          <a:bodyPr>
            <a:normAutofit/>
          </a:bodyPr>
          <a:lstStyle/>
          <a:p>
            <a:pPr fontAlgn="auto">
              <a:spcAft>
                <a:spcPts val="0"/>
              </a:spcAft>
              <a:defRPr/>
            </a:pPr>
            <a:r>
              <a:rPr lang="en-US" sz="4000" dirty="0"/>
              <a:t>Value of money</a:t>
            </a:r>
            <a:endParaRPr lang="en-US" sz="4000" dirty="0" smtClean="0">
              <a:ea typeface="+mj-ea"/>
              <a:cs typeface="+mj-cs"/>
            </a:endParaRPr>
          </a:p>
        </p:txBody>
      </p:sp>
      <p:sp>
        <p:nvSpPr>
          <p:cNvPr id="8" name="Slide Number Placeholder 7"/>
          <p:cNvSpPr>
            <a:spLocks noGrp="1"/>
          </p:cNvSpPr>
          <p:nvPr>
            <p:ph type="sldNum" sz="quarter" idx="17"/>
          </p:nvPr>
        </p:nvSpPr>
        <p:spPr/>
        <p:txBody>
          <a:bodyPr/>
          <a:lstStyle/>
          <a:p>
            <a:pPr>
              <a:defRPr/>
            </a:pPr>
            <a:fld id="{B7EC5530-FEEC-4F4E-B51D-D089C3D7B370}" type="slidenum">
              <a:rPr lang="en-US" smtClean="0"/>
              <a:pPr>
                <a:defRPr/>
              </a:pPr>
              <a:t>6</a:t>
            </a:fld>
            <a:endParaRPr lang="en-US"/>
          </a:p>
        </p:txBody>
      </p:sp>
    </p:spTree>
    <p:extLst>
      <p:ext uri="{BB962C8B-B14F-4D97-AF65-F5344CB8AC3E}">
        <p14:creationId xmlns:p14="http://schemas.microsoft.com/office/powerpoint/2010/main" val="3140672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fontAlgn="auto">
              <a:spcAft>
                <a:spcPts val="0"/>
              </a:spcAft>
              <a:defRPr/>
            </a:pPr>
            <a:r>
              <a:rPr lang="en-US" sz="4000" dirty="0" smtClean="0"/>
              <a:t>Employee </a:t>
            </a:r>
            <a:r>
              <a:rPr lang="en-US" sz="4000" dirty="0"/>
              <a:t>&amp; </a:t>
            </a:r>
            <a:r>
              <a:rPr lang="en-US" sz="4000" dirty="0" smtClean="0"/>
              <a:t>manager relationship</a:t>
            </a:r>
            <a:endParaRPr lang="en-US" sz="4000" dirty="0" smtClean="0">
              <a:ea typeface="+mj-ea"/>
              <a:cs typeface="+mj-cs"/>
            </a:endParaRPr>
          </a:p>
        </p:txBody>
      </p:sp>
      <p:sp>
        <p:nvSpPr>
          <p:cNvPr id="6" name="Slide Number Placeholder 5"/>
          <p:cNvSpPr>
            <a:spLocks noGrp="1"/>
          </p:cNvSpPr>
          <p:nvPr>
            <p:ph type="sldNum" sz="quarter" idx="16"/>
          </p:nvPr>
        </p:nvSpPr>
        <p:spPr/>
        <p:txBody>
          <a:bodyPr/>
          <a:lstStyle/>
          <a:p>
            <a:pPr>
              <a:defRPr/>
            </a:pPr>
            <a:fld id="{AA874F97-0737-2345-B32A-8850A557989E}" type="slidenum">
              <a:rPr lang="en-US" smtClean="0"/>
              <a:pPr>
                <a:defRPr/>
              </a:pPr>
              <a:t>7</a:t>
            </a:fld>
            <a:endParaRPr lang="en-US"/>
          </a:p>
        </p:txBody>
      </p:sp>
      <p:sp>
        <p:nvSpPr>
          <p:cNvPr id="2" name="Chart Placeholder 1"/>
          <p:cNvSpPr>
            <a:spLocks noGrp="1"/>
          </p:cNvSpPr>
          <p:nvPr>
            <p:ph type="chart" sz="quarter" idx="13"/>
          </p:nvPr>
        </p:nvSpPr>
        <p:spPr/>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1290864"/>
            <a:ext cx="62198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678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fontAlgn="auto">
              <a:spcAft>
                <a:spcPts val="0"/>
              </a:spcAft>
              <a:defRPr/>
            </a:pPr>
            <a:r>
              <a:rPr lang="en-US" sz="4000" dirty="0" smtClean="0"/>
              <a:t> … and attitudes to work</a:t>
            </a:r>
            <a:endParaRPr lang="en-US" sz="4000" dirty="0" smtClean="0">
              <a:ea typeface="+mj-ea"/>
              <a:cs typeface="+mj-cs"/>
            </a:endParaRPr>
          </a:p>
        </p:txBody>
      </p:sp>
      <p:sp>
        <p:nvSpPr>
          <p:cNvPr id="6" name="Slide Number Placeholder 5"/>
          <p:cNvSpPr>
            <a:spLocks noGrp="1"/>
          </p:cNvSpPr>
          <p:nvPr>
            <p:ph type="sldNum" sz="quarter" idx="16"/>
          </p:nvPr>
        </p:nvSpPr>
        <p:spPr/>
        <p:txBody>
          <a:bodyPr/>
          <a:lstStyle/>
          <a:p>
            <a:pPr>
              <a:defRPr/>
            </a:pPr>
            <a:fld id="{AA874F97-0737-2345-B32A-8850A557989E}" type="slidenum">
              <a:rPr lang="en-US" smtClean="0"/>
              <a:pPr>
                <a:defRPr/>
              </a:pPr>
              <a:t>8</a:t>
            </a:fld>
            <a:endParaRPr lang="en-US"/>
          </a:p>
        </p:txBody>
      </p:sp>
      <p:sp>
        <p:nvSpPr>
          <p:cNvPr id="2" name="Chart Placeholder 1"/>
          <p:cNvSpPr>
            <a:spLocks noGrp="1"/>
          </p:cNvSpPr>
          <p:nvPr>
            <p:ph type="chart" sz="quarter" idx="13"/>
          </p:nvPr>
        </p:nvSpPr>
        <p:spPr/>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867" y="1367744"/>
            <a:ext cx="5581876" cy="486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096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457200" y="2438400"/>
            <a:ext cx="4040188" cy="3831771"/>
          </a:xfrm>
        </p:spPr>
        <p:txBody>
          <a:bodyPr>
            <a:normAutofit fontScale="92500"/>
          </a:bodyPr>
          <a:lstStyle/>
          <a:p>
            <a:pPr fontAlgn="auto">
              <a:spcAft>
                <a:spcPts val="0"/>
              </a:spcAft>
              <a:defRPr/>
            </a:pPr>
            <a:r>
              <a:rPr lang="en-US" sz="3900" dirty="0" smtClean="0">
                <a:ea typeface="+mn-ea"/>
                <a:cs typeface="+mn-cs"/>
              </a:rPr>
              <a:t>Women more motivated by:</a:t>
            </a:r>
          </a:p>
          <a:p>
            <a:pPr lvl="1" fontAlgn="auto">
              <a:spcAft>
                <a:spcPts val="0"/>
              </a:spcAft>
              <a:defRPr/>
            </a:pPr>
            <a:r>
              <a:rPr lang="en-US" sz="3000" b="1" dirty="0" smtClean="0">
                <a:ea typeface="+mn-ea"/>
                <a:cs typeface="+mn-cs"/>
              </a:rPr>
              <a:t>Job enjoyment</a:t>
            </a:r>
          </a:p>
          <a:p>
            <a:pPr lvl="1" fontAlgn="auto">
              <a:spcAft>
                <a:spcPts val="0"/>
              </a:spcAft>
              <a:defRPr/>
            </a:pPr>
            <a:r>
              <a:rPr lang="en-US" sz="3000" dirty="0" smtClean="0">
                <a:ea typeface="+mn-ea"/>
                <a:cs typeface="+mn-cs"/>
              </a:rPr>
              <a:t>Flexible working</a:t>
            </a:r>
          </a:p>
          <a:p>
            <a:pPr lvl="1" fontAlgn="auto">
              <a:spcAft>
                <a:spcPts val="0"/>
              </a:spcAft>
              <a:defRPr/>
            </a:pPr>
            <a:r>
              <a:rPr lang="en-US" sz="3000" dirty="0" smtClean="0">
                <a:ea typeface="+mn-ea"/>
                <a:cs typeface="+mn-cs"/>
              </a:rPr>
              <a:t>Interest by manager</a:t>
            </a:r>
          </a:p>
          <a:p>
            <a:pPr lvl="1" fontAlgn="auto">
              <a:spcAft>
                <a:spcPts val="0"/>
              </a:spcAft>
              <a:defRPr/>
            </a:pPr>
            <a:r>
              <a:rPr lang="en-US" sz="3000" dirty="0" smtClean="0">
                <a:ea typeface="+mn-ea"/>
                <a:cs typeface="+mn-cs"/>
              </a:rPr>
              <a:t>Getting on with colleagues</a:t>
            </a:r>
          </a:p>
          <a:p>
            <a:pPr fontAlgn="auto">
              <a:spcAft>
                <a:spcPts val="0"/>
              </a:spcAft>
              <a:defRPr/>
            </a:pPr>
            <a:endParaRPr lang="en-US" sz="2800" dirty="0" smtClean="0">
              <a:solidFill>
                <a:schemeClr val="accent2"/>
              </a:solidFill>
              <a:ea typeface="+mn-ea"/>
              <a:cs typeface="+mn-cs"/>
            </a:endParaRPr>
          </a:p>
        </p:txBody>
      </p:sp>
      <p:sp>
        <p:nvSpPr>
          <p:cNvPr id="5" name="Content Placeholder 4"/>
          <p:cNvSpPr>
            <a:spLocks noGrp="1"/>
          </p:cNvSpPr>
          <p:nvPr>
            <p:ph idx="14"/>
          </p:nvPr>
        </p:nvSpPr>
        <p:spPr>
          <a:xfrm>
            <a:off x="4645025" y="2728685"/>
            <a:ext cx="4041775" cy="3541485"/>
          </a:xfrm>
        </p:spPr>
        <p:txBody>
          <a:bodyPr>
            <a:normAutofit/>
          </a:bodyPr>
          <a:lstStyle/>
          <a:p>
            <a:pPr fontAlgn="auto">
              <a:spcAft>
                <a:spcPts val="0"/>
              </a:spcAft>
              <a:defRPr/>
            </a:pPr>
            <a:r>
              <a:rPr lang="en-US" sz="3600" dirty="0" smtClean="0"/>
              <a:t>Men more </a:t>
            </a:r>
            <a:r>
              <a:rPr lang="en-US" sz="3600" dirty="0"/>
              <a:t>motivated </a:t>
            </a:r>
            <a:r>
              <a:rPr lang="en-US" sz="3600" dirty="0" smtClean="0"/>
              <a:t>by:</a:t>
            </a:r>
          </a:p>
          <a:p>
            <a:pPr lvl="1" fontAlgn="auto">
              <a:spcAft>
                <a:spcPts val="0"/>
              </a:spcAft>
              <a:defRPr/>
            </a:pPr>
            <a:r>
              <a:rPr lang="en-US" sz="3000" b="1" dirty="0" smtClean="0">
                <a:ea typeface="+mn-ea"/>
                <a:cs typeface="+mn-cs"/>
              </a:rPr>
              <a:t>Base pay</a:t>
            </a:r>
          </a:p>
          <a:p>
            <a:pPr lvl="1" fontAlgn="auto">
              <a:spcAft>
                <a:spcPts val="0"/>
              </a:spcAft>
              <a:defRPr/>
            </a:pPr>
            <a:r>
              <a:rPr lang="en-US" sz="3000" dirty="0" smtClean="0">
                <a:ea typeface="+mn-ea"/>
                <a:cs typeface="+mn-cs"/>
              </a:rPr>
              <a:t>Bonus</a:t>
            </a:r>
          </a:p>
          <a:p>
            <a:pPr lvl="1" fontAlgn="auto">
              <a:spcAft>
                <a:spcPts val="0"/>
              </a:spcAft>
              <a:defRPr/>
            </a:pPr>
            <a:r>
              <a:rPr lang="en-US" sz="3000" dirty="0" smtClean="0">
                <a:ea typeface="+mn-ea"/>
                <a:cs typeface="+mn-cs"/>
              </a:rPr>
              <a:t>Career prospects</a:t>
            </a:r>
          </a:p>
          <a:p>
            <a:pPr marL="0" indent="0" fontAlgn="auto">
              <a:spcAft>
                <a:spcPts val="0"/>
              </a:spcAft>
              <a:buNone/>
              <a:defRPr/>
            </a:pPr>
            <a:endParaRPr lang="en-US" sz="2800" dirty="0">
              <a:ea typeface="+mn-ea"/>
              <a:cs typeface="+mn-cs"/>
            </a:endParaRPr>
          </a:p>
          <a:p>
            <a:pPr marL="0" indent="0" fontAlgn="auto">
              <a:spcAft>
                <a:spcPts val="0"/>
              </a:spcAft>
              <a:buNone/>
              <a:defRPr/>
            </a:pPr>
            <a:endParaRPr lang="en-US" sz="2800" dirty="0" smtClean="0">
              <a:ea typeface="+mn-ea"/>
              <a:cs typeface="+mn-cs"/>
            </a:endParaRPr>
          </a:p>
          <a:p>
            <a:pPr marL="0" indent="0" fontAlgn="auto">
              <a:spcAft>
                <a:spcPts val="0"/>
              </a:spcAft>
              <a:buNone/>
              <a:defRPr/>
            </a:pPr>
            <a:endParaRPr lang="en-US" sz="2800" dirty="0" smtClean="0">
              <a:ea typeface="+mn-ea"/>
              <a:cs typeface="+mn-cs"/>
            </a:endParaRPr>
          </a:p>
        </p:txBody>
      </p:sp>
      <p:sp>
        <p:nvSpPr>
          <p:cNvPr id="6" name="Title 5"/>
          <p:cNvSpPr>
            <a:spLocks noGrp="1"/>
          </p:cNvSpPr>
          <p:nvPr>
            <p:ph type="title"/>
          </p:nvPr>
        </p:nvSpPr>
        <p:spPr/>
        <p:txBody>
          <a:bodyPr>
            <a:normAutofit/>
          </a:bodyPr>
          <a:lstStyle/>
          <a:p>
            <a:pPr fontAlgn="auto">
              <a:spcAft>
                <a:spcPts val="0"/>
              </a:spcAft>
              <a:defRPr/>
            </a:pPr>
            <a:r>
              <a:rPr lang="en-US" sz="4000" dirty="0" smtClean="0"/>
              <a:t>Men compared to women</a:t>
            </a:r>
            <a:endParaRPr lang="en-US" sz="4000" dirty="0" smtClean="0">
              <a:ea typeface="+mj-ea"/>
              <a:cs typeface="+mj-cs"/>
            </a:endParaRPr>
          </a:p>
        </p:txBody>
      </p:sp>
      <p:sp>
        <p:nvSpPr>
          <p:cNvPr id="8" name="Slide Number Placeholder 7"/>
          <p:cNvSpPr>
            <a:spLocks noGrp="1"/>
          </p:cNvSpPr>
          <p:nvPr>
            <p:ph type="sldNum" sz="quarter" idx="17"/>
          </p:nvPr>
        </p:nvSpPr>
        <p:spPr/>
        <p:txBody>
          <a:bodyPr/>
          <a:lstStyle/>
          <a:p>
            <a:pPr>
              <a:defRPr/>
            </a:pPr>
            <a:fld id="{B7EC5530-FEEC-4F4E-B51D-D089C3D7B370}" type="slidenum">
              <a:rPr lang="en-US" smtClean="0"/>
              <a:pPr>
                <a:defRPr/>
              </a:pPr>
              <a:t>9</a:t>
            </a:fld>
            <a:endParaRPr lang="en-US"/>
          </a:p>
        </p:txBody>
      </p:sp>
      <p:sp>
        <p:nvSpPr>
          <p:cNvPr id="7" name="Content Placeholder 3"/>
          <p:cNvSpPr txBox="1">
            <a:spLocks/>
          </p:cNvSpPr>
          <p:nvPr/>
        </p:nvSpPr>
        <p:spPr>
          <a:xfrm>
            <a:off x="478971" y="1487714"/>
            <a:ext cx="8244115" cy="820057"/>
          </a:xfrm>
          <a:prstGeom prst="rect">
            <a:avLst/>
          </a:prstGeom>
        </p:spPr>
        <p:txBody>
          <a:bodyPr vert="horz" lIns="91440" tIns="45720" rIns="91440" bIns="45720" rtlCol="0" anchor="ctr" anchorCtr="0">
            <a:noAutofit/>
          </a:bodyPr>
          <a:lstStyle>
            <a:lvl1pPr marL="342900" indent="-342900" algn="l" defTabSz="457200" rtl="0" fontAlgn="base">
              <a:spcBef>
                <a:spcPct val="20000"/>
              </a:spcBef>
              <a:spcAft>
                <a:spcPct val="0"/>
              </a:spcAft>
              <a:buClr>
                <a:schemeClr val="accent1"/>
              </a:buClr>
              <a:buFont typeface="Lucida Grande"/>
              <a:buChar char="»"/>
              <a:defRPr sz="2000" kern="1200" spc="-80">
                <a:solidFill>
                  <a:schemeClr val="accent4"/>
                </a:solidFill>
                <a:latin typeface="+mn-lt"/>
                <a:ea typeface="ＭＳ Ｐゴシック" charset="0"/>
                <a:cs typeface="ＭＳ Ｐゴシック" charset="0"/>
              </a:defRPr>
            </a:lvl1pPr>
            <a:lvl2pPr marL="669600" indent="-285750" algn="l" defTabSz="457200" rtl="0" fontAlgn="base">
              <a:spcBef>
                <a:spcPct val="20000"/>
              </a:spcBef>
              <a:spcAft>
                <a:spcPct val="0"/>
              </a:spcAft>
              <a:buClr>
                <a:schemeClr val="accent2"/>
              </a:buClr>
              <a:buSzPct val="85000"/>
              <a:buFont typeface="Lucida Grande"/>
              <a:buChar char="»"/>
              <a:defRPr sz="1800" kern="1200" spc="-80">
                <a:solidFill>
                  <a:schemeClr val="accent3"/>
                </a:solidFill>
                <a:latin typeface="+mn-lt"/>
                <a:ea typeface="ＭＳ Ｐゴシック" charset="0"/>
                <a:cs typeface="+mn-cs"/>
              </a:defRPr>
            </a:lvl2pPr>
            <a:lvl3pPr marL="928800" indent="-228600" algn="l" defTabSz="457200" rtl="0" fontAlgn="base">
              <a:spcBef>
                <a:spcPct val="20000"/>
              </a:spcBef>
              <a:spcAft>
                <a:spcPct val="0"/>
              </a:spcAft>
              <a:buClr>
                <a:schemeClr val="accent2"/>
              </a:buClr>
              <a:buSzPct val="85000"/>
              <a:buFont typeface="Lucida Grande"/>
              <a:buChar char="»"/>
              <a:defRPr sz="1800" kern="1200" spc="-80">
                <a:solidFill>
                  <a:schemeClr val="accent3"/>
                </a:solidFill>
                <a:latin typeface="+mn-lt"/>
                <a:ea typeface="ＭＳ Ｐゴシック" charset="0"/>
                <a:cs typeface="+mn-cs"/>
              </a:defRPr>
            </a:lvl3pPr>
            <a:lvl4pPr marL="1170000" indent="-228600" algn="l" defTabSz="457200" rtl="0" fontAlgn="base">
              <a:spcBef>
                <a:spcPct val="20000"/>
              </a:spcBef>
              <a:spcAft>
                <a:spcPct val="0"/>
              </a:spcAft>
              <a:buClr>
                <a:schemeClr val="accent2"/>
              </a:buClr>
              <a:buSzPct val="85000"/>
              <a:buFont typeface="Lucida Grande"/>
              <a:buChar char="»"/>
              <a:defRPr sz="1800" kern="1200" spc="-80">
                <a:solidFill>
                  <a:schemeClr val="accent3"/>
                </a:solidFill>
                <a:latin typeface="+mn-lt"/>
                <a:ea typeface="ＭＳ Ｐゴシック" charset="0"/>
                <a:cs typeface="+mn-cs"/>
              </a:defRPr>
            </a:lvl4pPr>
            <a:lvl5pPr marL="1382400" indent="-228600" algn="l" defTabSz="457200" rtl="0" fontAlgn="base">
              <a:spcBef>
                <a:spcPct val="20000"/>
              </a:spcBef>
              <a:spcAft>
                <a:spcPct val="0"/>
              </a:spcAft>
              <a:buClr>
                <a:schemeClr val="accent2"/>
              </a:buClr>
              <a:buSzPct val="85000"/>
              <a:buFont typeface="Arial"/>
              <a:buChar char="»"/>
              <a:defRPr sz="1800" kern="1200" spc="-80">
                <a:solidFill>
                  <a:schemeClr val="accent3"/>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3400" dirty="0" smtClean="0">
                <a:ea typeface="+mn-ea"/>
                <a:cs typeface="+mn-cs"/>
              </a:rPr>
              <a:t>Women more highly motivated than men</a:t>
            </a:r>
          </a:p>
        </p:txBody>
      </p:sp>
    </p:spTree>
    <p:extLst>
      <p:ext uri="{BB962C8B-B14F-4D97-AF65-F5344CB8AC3E}">
        <p14:creationId xmlns:p14="http://schemas.microsoft.com/office/powerpoint/2010/main" val="1193443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156570"/>
      </a:dk1>
      <a:lt1>
        <a:srgbClr val="FFFFFF"/>
      </a:lt1>
      <a:dk2>
        <a:srgbClr val="156570"/>
      </a:dk2>
      <a:lt2>
        <a:srgbClr val="EEECE1"/>
      </a:lt2>
      <a:accent1>
        <a:srgbClr val="008B95"/>
      </a:accent1>
      <a:accent2>
        <a:srgbClr val="3DB7E4"/>
      </a:accent2>
      <a:accent3>
        <a:srgbClr val="818A8F"/>
      </a:accent3>
      <a:accent4>
        <a:srgbClr val="1E1E1E"/>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6B8D06E6613747AE8CBDE376C331D2" ma:contentTypeVersion="0" ma:contentTypeDescription="Create a new document." ma:contentTypeScope="" ma:versionID="74511531eda3f5b7c6b287ba5245fe0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F7C108-357B-4381-8833-5D00C2719F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E07116F-233E-4B90-ADC4-4681608469F1}">
  <ds:schemaRefs>
    <ds:schemaRef ds:uri="http://purl.org/dc/dcmitype/"/>
    <ds:schemaRef ds:uri="http://purl.org/dc/term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E67EB31-0D04-4AF0-800F-440CA629F9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5735</TotalTime>
  <Words>4005</Words>
  <Application>Microsoft Office PowerPoint</Application>
  <PresentationFormat>On-screen Show (4:3)</PresentationFormat>
  <Paragraphs>237</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Beyond the bonus:</vt:lpstr>
      <vt:lpstr>Methodology</vt:lpstr>
      <vt:lpstr>Employee Motivation</vt:lpstr>
      <vt:lpstr>Motivators</vt:lpstr>
      <vt:lpstr>Importance of motivating factors</vt:lpstr>
      <vt:lpstr>Value of money</vt:lpstr>
      <vt:lpstr>Employee &amp; manager relationship</vt:lpstr>
      <vt:lpstr> … and attitudes to work</vt:lpstr>
      <vt:lpstr>Men compared to women</vt:lpstr>
      <vt:lpstr>Part-time compared to full-time</vt:lpstr>
      <vt:lpstr>Motivation: employee archetypes</vt:lpstr>
      <vt:lpstr>Employee archetypes: motivators</vt:lpstr>
      <vt:lpstr>Performance appraisals don’t work</vt:lpstr>
      <vt:lpstr>Conclusion</vt:lpstr>
      <vt:lpstr>Recommendations</vt:lpstr>
      <vt:lpstr>Job enrichment</vt:lpstr>
      <vt:lpstr>Base pay, not bonus</vt:lpstr>
      <vt:lpstr>Embrace part-time</vt:lpstr>
      <vt:lpstr>Develop interpersonal skills</vt:lpstr>
      <vt:lpstr>Any questions?  The future is already here – it’s just not evenly distributed  (William Gibson, 2003)</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monkfish</dc:creator>
  <cp:lastModifiedBy>Tom May</cp:lastModifiedBy>
  <cp:revision>193</cp:revision>
  <dcterms:created xsi:type="dcterms:W3CDTF">2012-04-11T13:14:06Z</dcterms:created>
  <dcterms:modified xsi:type="dcterms:W3CDTF">2014-01-20T16:25:39Z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0x010100406B8D06E6613747AE8CBDE376C331D2</vt:lpwstr>
  </property>
</Properties>
</file>